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  <p:sldMasterId id="2147483702" r:id="rId2"/>
  </p:sldMasterIdLst>
  <p:notesMasterIdLst>
    <p:notesMasterId r:id="rId26"/>
  </p:notesMasterIdLst>
  <p:sldIdLst>
    <p:sldId id="332" r:id="rId3"/>
    <p:sldId id="333" r:id="rId4"/>
    <p:sldId id="334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51" r:id="rId22"/>
    <p:sldId id="352" r:id="rId23"/>
    <p:sldId id="353" r:id="rId24"/>
    <p:sldId id="354" r:id="rId2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00FF00"/>
    <a:srgbClr val="33CC33"/>
    <a:srgbClr val="008000"/>
    <a:srgbClr val="6D09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818" autoAdjust="0"/>
    <p:restoredTop sz="94660"/>
  </p:normalViewPr>
  <p:slideViewPr>
    <p:cSldViewPr snapToGrid="0">
      <p:cViewPr varScale="1">
        <p:scale>
          <a:sx n="71" d="100"/>
          <a:sy n="71" d="100"/>
        </p:scale>
        <p:origin x="17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03/02/2023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19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206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23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869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81178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89325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2314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1101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54778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26140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91973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12552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32454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05190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49711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34138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5732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94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7779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99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1656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8461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3330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375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8716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7530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52222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6352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87092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5324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8574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340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9965610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6972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.pn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jpg"/><Relationship Id="rId5" Type="http://schemas.openxmlformats.org/officeDocument/2006/relationships/image" Target="../media/image29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3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2635521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057520" y="3932143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 bwMode="auto">
          <a:xfrm>
            <a:off x="73713" y="43330"/>
            <a:ext cx="12060000" cy="67680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4000" b="1" smtClean="0">
              <a:solidFill>
                <a:srgbClr val="F2AA6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970196" y="4635870"/>
            <a:ext cx="2556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3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548257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51" name="Text Box 7"/>
          <p:cNvSpPr txBox="1">
            <a:spLocks noChangeArrowheads="1"/>
          </p:cNvSpPr>
          <p:nvPr/>
        </p:nvSpPr>
        <p:spPr bwMode="auto">
          <a:xfrm>
            <a:off x="2014928" y="2636394"/>
            <a:ext cx="7998174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Terminata così l’analisi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dell’attività della stagione scorsa,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passiamo adesso alla visione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delle classifiche che si aggiornano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automaticamente di anno in anno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6" name="Picture 20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398" y="1563292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1563292"/>
            <a:ext cx="945356" cy="94535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Pallamano"/>
          <p:cNvPicPr>
            <a:picLocks noChangeAspect="1" noChangeArrowheads="1"/>
          </p:cNvPicPr>
          <p:nvPr/>
        </p:nvPicPr>
        <p:blipFill>
          <a:blip r:embed="rId6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205538" y="1563292"/>
            <a:ext cx="945356" cy="9453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6632" y="1563292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37398" y="2700338"/>
            <a:ext cx="945356" cy="94416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1" name="Picture 19" descr="Fondo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2700338"/>
            <a:ext cx="944165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50" y="2700030"/>
            <a:ext cx="945000" cy="945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13" name="Picture 22" descr="Nuoto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31" y="2700338"/>
            <a:ext cx="944166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37398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5" name="Picture 26" descr="Pattinaggio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3835004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1" descr="Ippica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7" y="3832623"/>
            <a:ext cx="939404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36632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289022" y="951724"/>
            <a:ext cx="1651762" cy="14040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536592505"/>
      </p:ext>
    </p:extLst>
  </p:cSld>
  <p:clrMapOvr>
    <a:masterClrMapping/>
  </p:clrMapOvr>
  <p:transition spd="med" advClick="0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"/>
                            </p:stCondLst>
                            <p:childTnLst>
                              <p:par>
                                <p:cTn id="3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800001" y="26194"/>
            <a:ext cx="660866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STORICA 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054" y="1315025"/>
            <a:ext cx="8904762" cy="341904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800702" y="4590405"/>
            <a:ext cx="9115765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il numero 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totale dei 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in carriera</a:t>
            </a:r>
            <a:r>
              <a:rPr lang="it-IT" altLang="it-IT" sz="45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3899207"/>
      </p:ext>
    </p:ext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4000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640643" y="297443"/>
            <a:ext cx="1667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3.000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3.957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2286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Trevisan Gino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3.706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107996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3.686	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240000" y="38880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3.679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392400" y="4428000"/>
            <a:ext cx="32705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Giordano 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Costantino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3.046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3230862" y="4444818"/>
            <a:ext cx="380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it-IT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endParaRPr lang="it-IT" dirty="0">
              <a:solidFill>
                <a:prstClr val="white">
                  <a:lumMod val="65000"/>
                </a:prstClr>
              </a:solidFill>
            </a:endParaRPr>
          </a:p>
        </p:txBody>
      </p:sp>
      <p:pic>
        <p:nvPicPr>
          <p:cNvPr id="24" name="Immagin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819" y="180000"/>
            <a:ext cx="356400" cy="360000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140" y="180000"/>
            <a:ext cx="3564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80266"/>
      </p:ext>
    </p:extLst>
  </p:cSld>
  <p:clrMapOvr>
    <a:masterClrMapping/>
  </p:clrMapOvr>
  <p:transition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3" grpId="0"/>
      <p:bldP spid="15" grpId="0"/>
      <p:bldP spid="16" grpId="0"/>
      <p:bldP spid="18" grpId="0"/>
      <p:bldP spid="19" grpId="0"/>
      <p:bldP spid="21" grpId="0"/>
      <p:bldP spid="22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159622" y="103485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2.995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 Anton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107996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2.940	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107996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2.929	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240000" y="38880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2.788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3282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830997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2.400</a:t>
            </a:r>
          </a:p>
          <a:p>
            <a:pPr defTabSz="457200">
              <a:defRPr/>
            </a:pP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2.364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40000" y="5508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2.362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6048000"/>
            <a:ext cx="26573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Frassanito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2.258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3" name="Immagin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819" y="180000"/>
            <a:ext cx="3564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010377"/>
      </p:ext>
    </p:extLst>
  </p:cSld>
  <p:clrMapOvr>
    <a:masterClrMapping/>
  </p:clrMapOvr>
  <p:transition spd="slow" advTm="85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90"/>
                            </p:stCondLst>
                            <p:childTnLst>
                              <p:par>
                                <p:cTn id="131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3" grpId="0"/>
      <p:bldP spid="15" grpId="0"/>
      <p:bldP spid="16" grpId="0"/>
      <p:bldP spid="18" grpId="0"/>
      <p:bldP spid="19" grpId="0"/>
      <p:bldP spid="21" grpId="0"/>
      <p:bldP spid="22" grpId="0"/>
      <p:bldP spid="24" grpId="0"/>
      <p:bldP spid="25" grpId="0"/>
      <p:bldP spid="27" grpId="0"/>
      <p:bldP spid="28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4000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159622" y="10440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2.242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2.133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0152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Hafner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2.020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7" name="Immagin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819" y="180000"/>
            <a:ext cx="356400" cy="360000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5508175" y="1809147"/>
            <a:ext cx="11238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  <a:endParaRPr lang="it-IT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079218"/>
      </p:ext>
    </p:extLst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3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Bruno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1.927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1.869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16682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Bassi Vito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1.866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1.722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1.671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869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1.653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1.584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5508000"/>
            <a:ext cx="24739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Larcher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1.525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2949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Veneri  Luigi</a:t>
            </a: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4633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Olivotto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Gelio</a:t>
            </a:r>
            <a:endParaRPr lang="it-IT" altLang="it-IT" sz="2400" i="1" dirty="0">
              <a:solidFill>
                <a:prstClr val="white">
                  <a:lumMod val="6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6048000"/>
            <a:ext cx="24769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Spinn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</p:txBody>
      </p:sp>
      <p:sp>
        <p:nvSpPr>
          <p:cNvPr id="35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6" name="Immagin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37437"/>
      </p:ext>
    </p:extLst>
  </p:cSld>
  <p:clrMapOvr>
    <a:masterClrMapping/>
  </p:clrMapOvr>
  <p:transition spd="slow" advTm="85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390"/>
                            </p:stCondLst>
                            <p:childTnLst>
                              <p:par>
                                <p:cTn id="126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3" grpId="0"/>
      <p:bldP spid="15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1.484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1.459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1.421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1.419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3241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Pannetta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1.416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2027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Mayr Marlene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1.372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1.355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6048000"/>
            <a:ext cx="23183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Saveri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1.338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86084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Oberleiter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Josef</a:t>
            </a: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4441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5508000"/>
            <a:ext cx="20268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20035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Zeni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</p:txBody>
      </p:sp>
      <p:sp>
        <p:nvSpPr>
          <p:cNvPr id="38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 Box 54"/>
          <p:cNvSpPr txBox="1">
            <a:spLocks noChangeArrowheads="1"/>
          </p:cNvSpPr>
          <p:nvPr/>
        </p:nvSpPr>
        <p:spPr bwMode="auto">
          <a:xfrm>
            <a:off x="3240000" y="2250714"/>
            <a:ext cx="2694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Grimaldi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5" name="Immagin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sp>
        <p:nvSpPr>
          <p:cNvPr id="36" name="CasellaDiTesto 35"/>
          <p:cNvSpPr txBox="1"/>
          <p:nvPr/>
        </p:nvSpPr>
        <p:spPr>
          <a:xfrm>
            <a:off x="5508175" y="1809147"/>
            <a:ext cx="11238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  <a:endParaRPr lang="it-IT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16905"/>
      </p:ext>
    </p:extLst>
  </p:cSld>
  <p:clrMapOvr>
    <a:masterClrMapping/>
  </p:clrMapOvr>
  <p:transition spd="slow" advTm="85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90"/>
                            </p:stCondLst>
                            <p:childTnLst>
                              <p:par>
                                <p:cTn id="110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0" grpId="0"/>
      <p:bldP spid="31" grpId="0"/>
      <p:bldP spid="32" grpId="0"/>
      <p:bldP spid="33" grpId="0"/>
      <p:bldP spid="34" grpId="0"/>
      <p:bldP spid="37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50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1.299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1.262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1.261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1.247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0794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1.206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87963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Gasser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1.141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1.105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1.088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8832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Zacchino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Gerardo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5508000"/>
            <a:ext cx="22645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Furlani Gianni</a:t>
            </a:r>
          </a:p>
        </p:txBody>
      </p:sp>
      <p:sp>
        <p:nvSpPr>
          <p:cNvPr id="39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 Box 54"/>
          <p:cNvSpPr txBox="1">
            <a:spLocks noChangeArrowheads="1"/>
          </p:cNvSpPr>
          <p:nvPr/>
        </p:nvSpPr>
        <p:spPr bwMode="auto">
          <a:xfrm>
            <a:off x="3240000" y="2250000"/>
            <a:ext cx="21922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32314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Pelanda Domenico</a:t>
            </a:r>
            <a:endParaRPr lang="it-IT" altLang="it-IT" sz="2400" i="1" dirty="0">
              <a:solidFill>
                <a:prstClr val="white">
                  <a:lumMod val="6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4211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Walder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4"/>
          <p:cNvSpPr txBox="1">
            <a:spLocks noChangeArrowheads="1"/>
          </p:cNvSpPr>
          <p:nvPr/>
        </p:nvSpPr>
        <p:spPr bwMode="auto">
          <a:xfrm>
            <a:off x="3240000" y="6048000"/>
            <a:ext cx="2278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Christina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5" name="Immagin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sp>
        <p:nvSpPr>
          <p:cNvPr id="37" name="CasellaDiTesto 36"/>
          <p:cNvSpPr txBox="1"/>
          <p:nvPr/>
        </p:nvSpPr>
        <p:spPr>
          <a:xfrm>
            <a:off x="5508175" y="1809147"/>
            <a:ext cx="11238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  <a:endParaRPr lang="it-IT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714761"/>
      </p:ext>
    </p:extLst>
  </p:cSld>
  <p:clrMapOvr>
    <a:masterClrMapping/>
  </p:clrMapOvr>
  <p:transition spd="slow" advTm="85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90"/>
                            </p:stCondLst>
                            <p:childTnLst>
                              <p:par>
                                <p:cTn id="110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3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1" grpId="0"/>
      <p:bldP spid="33" grpId="0"/>
      <p:bldP spid="34" grpId="0"/>
      <p:bldP spid="40" grpId="0"/>
      <p:bldP spid="32" grpId="0"/>
      <p:bldP spid="36" grpId="0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1.071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1.032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1.017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Spicca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4272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6343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Renzo</a:t>
            </a:r>
            <a:endParaRPr lang="it-IT" altLang="it-IT" sz="2400" i="1" dirty="0">
              <a:solidFill>
                <a:prstClr val="white">
                  <a:lumMod val="6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54"/>
          <p:cNvSpPr txBox="1">
            <a:spLocks noChangeArrowheads="1"/>
          </p:cNvSpPr>
          <p:nvPr/>
        </p:nvSpPr>
        <p:spPr bwMode="auto">
          <a:xfrm>
            <a:off x="3240000" y="2268000"/>
            <a:ext cx="29076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Ghizzoni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Giorgio</a:t>
            </a:r>
          </a:p>
        </p:txBody>
      </p:sp>
      <p:sp>
        <p:nvSpPr>
          <p:cNvPr id="23" name="Text Box 54"/>
          <p:cNvSpPr txBox="1">
            <a:spLocks noChangeArrowheads="1"/>
          </p:cNvSpPr>
          <p:nvPr/>
        </p:nvSpPr>
        <p:spPr bwMode="auto">
          <a:xfrm>
            <a:off x="3240000" y="3322800"/>
            <a:ext cx="23627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Irsara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2069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sp>
        <p:nvSpPr>
          <p:cNvPr id="27" name="CasellaDiTesto 26"/>
          <p:cNvSpPr txBox="1"/>
          <p:nvPr/>
        </p:nvSpPr>
        <p:spPr>
          <a:xfrm>
            <a:off x="5508175" y="1809147"/>
            <a:ext cx="11238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  <a:endParaRPr lang="it-IT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352947"/>
      </p:ext>
    </p:extLst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3" grpId="0"/>
      <p:bldP spid="16" grpId="0"/>
      <p:bldP spid="37" grpId="0"/>
      <p:bldP spid="19" grpId="0"/>
      <p:bldP spid="20" grpId="0"/>
      <p:bldP spid="22" grpId="0"/>
      <p:bldP spid="23" grpId="0"/>
      <p:bldP spid="25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7" name="AutoShape 5"/>
          <p:cNvSpPr>
            <a:spLocks noChangeAspect="1" noChangeArrowheads="1"/>
          </p:cNvSpPr>
          <p:nvPr/>
        </p:nvSpPr>
        <p:spPr bwMode="auto">
          <a:xfrm>
            <a:off x="4421247" y="107858"/>
            <a:ext cx="3300000" cy="540000"/>
          </a:xfrm>
          <a:prstGeom prst="foldedCorner">
            <a:avLst>
              <a:gd name="adj" fmla="val 12500"/>
            </a:avLst>
          </a:prstGeom>
          <a:solidFill>
            <a:srgbClr val="00FFFF">
              <a:alpha val="17999"/>
            </a:srgbClr>
          </a:solidFill>
          <a:ln w="9525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Nota a margine: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797845" y="1709740"/>
            <a:ext cx="666605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3.957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cioè quelli dell’attuale capolista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Claudio Zanella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calcolando a star bassi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 media di 3 ore ciascuno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</a:t>
            </a:r>
            <a:endParaRPr lang="it-IT" altLang="it-IT" sz="32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significa aver dedicato: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200" y="805709"/>
            <a:ext cx="6277854" cy="46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2899588" y="540000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anno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950917" y="540000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mesi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4979334" y="540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6121119" y="540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ore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7105029" y="540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min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8124415" y="540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sec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1746030" y="5949153"/>
            <a:ext cx="84591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propria vita alla causa 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cronometraggio</a:t>
            </a: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2263382" y="5999436"/>
            <a:ext cx="757200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Complimenti Claudio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!...sei ancora </a:t>
            </a: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ER PIU’ </a:t>
            </a:r>
            <a:endParaRPr lang="it-IT" altLang="it-IT" sz="28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37253"/>
      </p:ext>
    </p:extLst>
  </p:cSld>
  <p:clrMapOvr>
    <a:masterClrMapping/>
  </p:clrMapOvr>
  <p:transition advClick="0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65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9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4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4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4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4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4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4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650"/>
                            </p:stCondLst>
                            <p:childTnLst>
                              <p:par>
                                <p:cTn id="58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ntr" presetSubtype="16" repeatCount="3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7" grpId="0"/>
      <p:bldP spid="17" grpId="1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2873224" y="2356248"/>
            <a:ext cx="6608669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STORICA </a:t>
            </a:r>
          </a:p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ponderata 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2672308" y="4642248"/>
            <a:ext cx="684738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la media annuale dei servizi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carriera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702" y="199766"/>
            <a:ext cx="3110000" cy="162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91310875"/>
      </p:ext>
    </p:extLst>
  </p:cSld>
  <p:clrMapOvr>
    <a:masterClrMapping/>
  </p:clrMapOvr>
  <p:transition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  <p:bldP spid="7578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3874294" y="6984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3874294" y="1108800"/>
            <a:ext cx="23282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3874294" y="15192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3874294" y="1929600"/>
            <a:ext cx="21196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3874294" y="2340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7285435" y="698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94.48</a:t>
            </a:r>
            <a:endParaRPr lang="it-IT" altLang="it-IT" sz="24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7284244" y="1108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80.00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7284244" y="1519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78.28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7284244" y="1929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73.50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7284244" y="23400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72.27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5" name="Text Box 15"/>
          <p:cNvSpPr txBox="1">
            <a:spLocks noChangeArrowheads="1"/>
          </p:cNvSpPr>
          <p:nvPr/>
        </p:nvSpPr>
        <p:spPr bwMode="auto">
          <a:xfrm>
            <a:off x="3874294" y="27504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6" name="Text Box 16"/>
          <p:cNvSpPr txBox="1">
            <a:spLocks noChangeArrowheads="1"/>
          </p:cNvSpPr>
          <p:nvPr/>
        </p:nvSpPr>
        <p:spPr bwMode="auto">
          <a:xfrm>
            <a:off x="3874294" y="31608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7" name="Text Box 17"/>
          <p:cNvSpPr txBox="1">
            <a:spLocks noChangeArrowheads="1"/>
          </p:cNvSpPr>
          <p:nvPr/>
        </p:nvSpPr>
        <p:spPr bwMode="auto">
          <a:xfrm>
            <a:off x="3874294" y="35712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8" name="Text Box 18"/>
          <p:cNvSpPr txBox="1">
            <a:spLocks noChangeArrowheads="1"/>
          </p:cNvSpPr>
          <p:nvPr/>
        </p:nvSpPr>
        <p:spPr bwMode="auto">
          <a:xfrm>
            <a:off x="3874294" y="39816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9" name="Text Box 19"/>
          <p:cNvSpPr txBox="1">
            <a:spLocks noChangeArrowheads="1"/>
          </p:cNvSpPr>
          <p:nvPr/>
        </p:nvSpPr>
        <p:spPr bwMode="auto">
          <a:xfrm>
            <a:off x="3874294" y="43920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0" name="Text Box 20"/>
          <p:cNvSpPr txBox="1">
            <a:spLocks noChangeArrowheads="1"/>
          </p:cNvSpPr>
          <p:nvPr/>
        </p:nvSpPr>
        <p:spPr bwMode="auto">
          <a:xfrm>
            <a:off x="3874294" y="4802400"/>
            <a:ext cx="282320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M.Cristina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1" name="Text Box 21"/>
          <p:cNvSpPr txBox="1">
            <a:spLocks noChangeArrowheads="1"/>
          </p:cNvSpPr>
          <p:nvPr/>
        </p:nvSpPr>
        <p:spPr bwMode="auto">
          <a:xfrm>
            <a:off x="3874294" y="5212800"/>
            <a:ext cx="26573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Frassanito Paolo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3" name="Text Box 23"/>
          <p:cNvSpPr txBox="1">
            <a:spLocks noChangeArrowheads="1"/>
          </p:cNvSpPr>
          <p:nvPr/>
        </p:nvSpPr>
        <p:spPr bwMode="auto">
          <a:xfrm>
            <a:off x="3874294" y="60336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4" name="Text Box 24"/>
          <p:cNvSpPr txBox="1">
            <a:spLocks noChangeArrowheads="1"/>
          </p:cNvSpPr>
          <p:nvPr/>
        </p:nvSpPr>
        <p:spPr bwMode="auto">
          <a:xfrm>
            <a:off x="7284244" y="2750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71.44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5" name="Text Box 25"/>
          <p:cNvSpPr txBox="1">
            <a:spLocks noChangeArrowheads="1"/>
          </p:cNvSpPr>
          <p:nvPr/>
        </p:nvSpPr>
        <p:spPr bwMode="auto">
          <a:xfrm>
            <a:off x="7284244" y="3160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69.42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6" name="Text Box 26"/>
          <p:cNvSpPr txBox="1">
            <a:spLocks noChangeArrowheads="1"/>
          </p:cNvSpPr>
          <p:nvPr/>
        </p:nvSpPr>
        <p:spPr bwMode="auto">
          <a:xfrm>
            <a:off x="7284244" y="3571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68.21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7" name="Text Box 27"/>
          <p:cNvSpPr txBox="1">
            <a:spLocks noChangeArrowheads="1"/>
          </p:cNvSpPr>
          <p:nvPr/>
        </p:nvSpPr>
        <p:spPr bwMode="auto">
          <a:xfrm>
            <a:off x="7284244" y="3981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66.56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8" name="Text Box 28"/>
          <p:cNvSpPr txBox="1">
            <a:spLocks noChangeArrowheads="1"/>
          </p:cNvSpPr>
          <p:nvPr/>
        </p:nvSpPr>
        <p:spPr bwMode="auto">
          <a:xfrm>
            <a:off x="7284244" y="43920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65.67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9" name="Text Box 29"/>
          <p:cNvSpPr txBox="1">
            <a:spLocks noChangeArrowheads="1"/>
          </p:cNvSpPr>
          <p:nvPr/>
        </p:nvSpPr>
        <p:spPr bwMode="auto">
          <a:xfrm>
            <a:off x="7284244" y="4802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59.50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0" name="Text Box 30"/>
          <p:cNvSpPr txBox="1">
            <a:spLocks noChangeArrowheads="1"/>
          </p:cNvSpPr>
          <p:nvPr/>
        </p:nvSpPr>
        <p:spPr bwMode="auto">
          <a:xfrm>
            <a:off x="7284244" y="5212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59.42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1" name="Text Box 31"/>
          <p:cNvSpPr txBox="1">
            <a:spLocks noChangeArrowheads="1"/>
          </p:cNvSpPr>
          <p:nvPr/>
        </p:nvSpPr>
        <p:spPr bwMode="auto">
          <a:xfrm>
            <a:off x="7284244" y="5623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53.90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2" name="Text Box 32"/>
          <p:cNvSpPr txBox="1">
            <a:spLocks noChangeArrowheads="1"/>
          </p:cNvSpPr>
          <p:nvPr/>
        </p:nvSpPr>
        <p:spPr bwMode="auto">
          <a:xfrm>
            <a:off x="7284244" y="6033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53.33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8" name="Text Box 38"/>
          <p:cNvSpPr txBox="1">
            <a:spLocks noChangeArrowheads="1"/>
          </p:cNvSpPr>
          <p:nvPr/>
        </p:nvSpPr>
        <p:spPr bwMode="auto">
          <a:xfrm>
            <a:off x="3874294" y="56232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1" name="Immagin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784914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3780000" y="1195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1605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2016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2415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Rectangle 41"/>
          <p:cNvSpPr>
            <a:spLocks noChangeArrowheads="1"/>
          </p:cNvSpPr>
          <p:nvPr/>
        </p:nvSpPr>
        <p:spPr bwMode="auto">
          <a:xfrm>
            <a:off x="3780000" y="28369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3780000" y="3247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3780000" y="3657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Rectangle 41"/>
          <p:cNvSpPr>
            <a:spLocks noChangeArrowheads="1"/>
          </p:cNvSpPr>
          <p:nvPr/>
        </p:nvSpPr>
        <p:spPr bwMode="auto">
          <a:xfrm>
            <a:off x="3780000" y="4068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Rectangle 41"/>
          <p:cNvSpPr>
            <a:spLocks noChangeArrowheads="1"/>
          </p:cNvSpPr>
          <p:nvPr/>
        </p:nvSpPr>
        <p:spPr bwMode="auto">
          <a:xfrm>
            <a:off x="3780000" y="44785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Rectangle 41"/>
          <p:cNvSpPr>
            <a:spLocks noChangeArrowheads="1"/>
          </p:cNvSpPr>
          <p:nvPr/>
        </p:nvSpPr>
        <p:spPr bwMode="auto">
          <a:xfrm>
            <a:off x="3780000" y="48889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Rectangle 41"/>
          <p:cNvSpPr>
            <a:spLocks noChangeArrowheads="1"/>
          </p:cNvSpPr>
          <p:nvPr/>
        </p:nvSpPr>
        <p:spPr bwMode="auto">
          <a:xfrm>
            <a:off x="3780000" y="5299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Rectangle 41"/>
          <p:cNvSpPr>
            <a:spLocks noChangeArrowheads="1"/>
          </p:cNvSpPr>
          <p:nvPr/>
        </p:nvSpPr>
        <p:spPr bwMode="auto">
          <a:xfrm>
            <a:off x="3780000" y="5709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Rectangle 41"/>
          <p:cNvSpPr>
            <a:spLocks noChangeArrowheads="1"/>
          </p:cNvSpPr>
          <p:nvPr/>
        </p:nvSpPr>
        <p:spPr bwMode="auto">
          <a:xfrm>
            <a:off x="3780000" y="6120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623" y="41760"/>
            <a:ext cx="1313114" cy="684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4339263"/>
      </p:ext>
    </p:extLst>
  </p:cSld>
  <p:clrMapOvr>
    <a:masterClrMapping/>
  </p:clrMapOvr>
  <p:transition spd="med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500"/>
                            </p:stCondLst>
                            <p:childTnLst>
                              <p:par>
                                <p:cTn id="10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6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6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500"/>
                            </p:stCondLst>
                            <p:childTnLst>
                              <p:par>
                                <p:cTn id="1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6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6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000"/>
                            </p:stCondLst>
                            <p:childTnLst>
                              <p:par>
                                <p:cTn id="1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500"/>
                            </p:stCondLst>
                            <p:childTnLst>
                              <p:par>
                                <p:cTn id="1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6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6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7000"/>
                            </p:stCondLst>
                            <p:childTnLst>
                              <p:par>
                                <p:cTn id="1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76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76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  <p:bldP spid="76806" grpId="0"/>
      <p:bldP spid="76807" grpId="0"/>
      <p:bldP spid="76808" grpId="0"/>
      <p:bldP spid="76809" grpId="0"/>
      <p:bldP spid="76815" grpId="0"/>
      <p:bldP spid="76816" grpId="0"/>
      <p:bldP spid="76817" grpId="0"/>
      <p:bldP spid="76818" grpId="0"/>
      <p:bldP spid="76819" grpId="0"/>
      <p:bldP spid="76820" grpId="0"/>
      <p:bldP spid="76821" grpId="0"/>
      <p:bldP spid="76823" grpId="0"/>
      <p:bldP spid="76838" grpId="0"/>
      <p:bldP spid="34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3592347" y="3674553"/>
            <a:ext cx="5053115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PIU’…LONGEVI </a:t>
            </a:r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2600142" y="5086112"/>
            <a:ext cx="6941709" cy="106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sono gli anni da cronometrista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(anni da allievo compresi)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Picture 4" descr="OMI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606" y="289166"/>
            <a:ext cx="2920310" cy="262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653862"/>
      </p:ext>
    </p:extLst>
  </p:cSld>
  <p:clrMapOvr>
    <a:masterClrMapping/>
  </p:clrMapOvr>
  <p:transition spd="med"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4235996" y="4055481"/>
            <a:ext cx="39095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6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Vanzetta</a:t>
            </a:r>
            <a:r>
              <a:rPr lang="it-IT" altLang="it-IT" sz="36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Giorgio</a:t>
            </a:r>
            <a:endParaRPr lang="it-IT" altLang="it-IT" sz="36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4445" y="1905485"/>
            <a:ext cx="1543139" cy="2052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4060605" y="5084323"/>
            <a:ext cx="422179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nostro Matusalemme!</a:t>
            </a:r>
          </a:p>
          <a:p>
            <a:pPr algn="ctr" defTabSz="457200">
              <a:defRPr/>
            </a:pP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369" y="258612"/>
            <a:ext cx="1923546" cy="1368000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559785308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35" name="Text Box 11"/>
          <p:cNvSpPr txBox="1">
            <a:spLocks noChangeArrowheads="1"/>
          </p:cNvSpPr>
          <p:nvPr/>
        </p:nvSpPr>
        <p:spPr bwMode="auto">
          <a:xfrm>
            <a:off x="3874294" y="18504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6" name="Text Box 12"/>
          <p:cNvSpPr txBox="1">
            <a:spLocks noChangeArrowheads="1"/>
          </p:cNvSpPr>
          <p:nvPr/>
        </p:nvSpPr>
        <p:spPr bwMode="auto">
          <a:xfrm>
            <a:off x="7572376" y="185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56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7" name="Text Box 13"/>
          <p:cNvSpPr txBox="1">
            <a:spLocks noChangeArrowheads="1"/>
          </p:cNvSpPr>
          <p:nvPr/>
        </p:nvSpPr>
        <p:spPr bwMode="auto">
          <a:xfrm>
            <a:off x="3874294" y="2260800"/>
            <a:ext cx="16682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Bassi Vito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8" name="Text Box 14"/>
          <p:cNvSpPr txBox="1">
            <a:spLocks noChangeArrowheads="1"/>
          </p:cNvSpPr>
          <p:nvPr/>
        </p:nvSpPr>
        <p:spPr bwMode="auto">
          <a:xfrm>
            <a:off x="3874294" y="26712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9" name="Text Box 15"/>
          <p:cNvSpPr txBox="1">
            <a:spLocks noChangeArrowheads="1"/>
          </p:cNvSpPr>
          <p:nvPr/>
        </p:nvSpPr>
        <p:spPr bwMode="auto">
          <a:xfrm>
            <a:off x="3874294" y="3492000"/>
            <a:ext cx="20152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Hafner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0" name="Text Box 16"/>
          <p:cNvSpPr txBox="1">
            <a:spLocks noChangeArrowheads="1"/>
          </p:cNvSpPr>
          <p:nvPr/>
        </p:nvSpPr>
        <p:spPr bwMode="auto">
          <a:xfrm>
            <a:off x="3874294" y="3902400"/>
            <a:ext cx="20441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Mariz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Gianni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1" name="Text Box 17"/>
          <p:cNvSpPr txBox="1">
            <a:spLocks noChangeArrowheads="1"/>
          </p:cNvSpPr>
          <p:nvPr/>
        </p:nvSpPr>
        <p:spPr bwMode="auto">
          <a:xfrm>
            <a:off x="3874294" y="4312800"/>
            <a:ext cx="27165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Menghini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Vittorio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2" name="Text Box 18"/>
          <p:cNvSpPr txBox="1">
            <a:spLocks noChangeArrowheads="1"/>
          </p:cNvSpPr>
          <p:nvPr/>
        </p:nvSpPr>
        <p:spPr bwMode="auto">
          <a:xfrm>
            <a:off x="7572376" y="22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3" name="Text Box 19"/>
          <p:cNvSpPr txBox="1">
            <a:spLocks noChangeArrowheads="1"/>
          </p:cNvSpPr>
          <p:nvPr/>
        </p:nvSpPr>
        <p:spPr bwMode="auto">
          <a:xfrm>
            <a:off x="7572376" y="267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4" name="Text Box 20"/>
          <p:cNvSpPr txBox="1">
            <a:spLocks noChangeArrowheads="1"/>
          </p:cNvSpPr>
          <p:nvPr/>
        </p:nvSpPr>
        <p:spPr bwMode="auto">
          <a:xfrm>
            <a:off x="7570800" y="34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5" name="Text Box 21"/>
          <p:cNvSpPr txBox="1">
            <a:spLocks noChangeArrowheads="1"/>
          </p:cNvSpPr>
          <p:nvPr/>
        </p:nvSpPr>
        <p:spPr bwMode="auto">
          <a:xfrm>
            <a:off x="7572376" y="43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6" name="Text Box 22"/>
          <p:cNvSpPr txBox="1">
            <a:spLocks noChangeArrowheads="1"/>
          </p:cNvSpPr>
          <p:nvPr/>
        </p:nvSpPr>
        <p:spPr bwMode="auto">
          <a:xfrm>
            <a:off x="7572376" y="39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7" name="Text Box 23"/>
          <p:cNvSpPr txBox="1">
            <a:spLocks noChangeArrowheads="1"/>
          </p:cNvSpPr>
          <p:nvPr/>
        </p:nvSpPr>
        <p:spPr bwMode="auto">
          <a:xfrm>
            <a:off x="3874294" y="14400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8" name="Text Box 24"/>
          <p:cNvSpPr txBox="1">
            <a:spLocks noChangeArrowheads="1"/>
          </p:cNvSpPr>
          <p:nvPr/>
        </p:nvSpPr>
        <p:spPr bwMode="auto">
          <a:xfrm>
            <a:off x="7572376" y="14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57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9" name="Text Box 25"/>
          <p:cNvSpPr txBox="1">
            <a:spLocks noChangeArrowheads="1"/>
          </p:cNvSpPr>
          <p:nvPr/>
        </p:nvSpPr>
        <p:spPr bwMode="auto">
          <a:xfrm>
            <a:off x="3874294" y="4723200"/>
            <a:ext cx="22547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Trojer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50" name="Text Box 26"/>
          <p:cNvSpPr txBox="1">
            <a:spLocks noChangeArrowheads="1"/>
          </p:cNvSpPr>
          <p:nvPr/>
        </p:nvSpPr>
        <p:spPr bwMode="auto">
          <a:xfrm>
            <a:off x="7572376" y="47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8569" name="Picture 25" descr="Over 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919" y="414143"/>
            <a:ext cx="3521869" cy="56078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3875485" y="3081600"/>
            <a:ext cx="28273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Giroldi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Francesco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7571185" y="3081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3874294" y="5133600"/>
            <a:ext cx="24211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Walder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Johann</a:t>
            </a: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7572376" y="51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3874294" y="5536800"/>
            <a:ext cx="29191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Moschen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13"/>
          <p:cNvSpPr txBox="1">
            <a:spLocks noChangeArrowheads="1"/>
          </p:cNvSpPr>
          <p:nvPr/>
        </p:nvSpPr>
        <p:spPr bwMode="auto">
          <a:xfrm>
            <a:off x="7570800" y="5536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9" name="Immagin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0" name="Rectangle 41"/>
          <p:cNvSpPr>
            <a:spLocks noChangeArrowheads="1"/>
          </p:cNvSpPr>
          <p:nvPr/>
        </p:nvSpPr>
        <p:spPr bwMode="auto">
          <a:xfrm>
            <a:off x="3780000" y="1519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angle 41"/>
          <p:cNvSpPr>
            <a:spLocks noChangeArrowheads="1"/>
          </p:cNvSpPr>
          <p:nvPr/>
        </p:nvSpPr>
        <p:spPr bwMode="auto">
          <a:xfrm>
            <a:off x="3780000" y="1930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Rectangle 41"/>
          <p:cNvSpPr>
            <a:spLocks noChangeArrowheads="1"/>
          </p:cNvSpPr>
          <p:nvPr/>
        </p:nvSpPr>
        <p:spPr bwMode="auto">
          <a:xfrm>
            <a:off x="3780000" y="2340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Rectangle 41"/>
          <p:cNvSpPr>
            <a:spLocks noChangeArrowheads="1"/>
          </p:cNvSpPr>
          <p:nvPr/>
        </p:nvSpPr>
        <p:spPr bwMode="auto">
          <a:xfrm>
            <a:off x="3780000" y="2750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31613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Rectangle 41"/>
          <p:cNvSpPr>
            <a:spLocks noChangeArrowheads="1"/>
          </p:cNvSpPr>
          <p:nvPr/>
        </p:nvSpPr>
        <p:spPr bwMode="auto">
          <a:xfrm>
            <a:off x="3780000" y="3571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3780000" y="3982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4392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4802752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52128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Rectangle 41"/>
          <p:cNvSpPr>
            <a:spLocks noChangeArrowheads="1"/>
          </p:cNvSpPr>
          <p:nvPr/>
        </p:nvSpPr>
        <p:spPr bwMode="auto">
          <a:xfrm>
            <a:off x="3780000" y="56232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 Box 9"/>
          <p:cNvSpPr txBox="1">
            <a:spLocks noChangeArrowheads="1"/>
          </p:cNvSpPr>
          <p:nvPr/>
        </p:nvSpPr>
        <p:spPr bwMode="auto">
          <a:xfrm>
            <a:off x="3873600" y="5957217"/>
            <a:ext cx="23183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Saveri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Alberto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3780000" y="60336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 Box 13"/>
          <p:cNvSpPr txBox="1">
            <a:spLocks noChangeArrowheads="1"/>
          </p:cNvSpPr>
          <p:nvPr/>
        </p:nvSpPr>
        <p:spPr bwMode="auto">
          <a:xfrm>
            <a:off x="7570800" y="5958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017224"/>
      </p:ext>
    </p:extLst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100"/>
                            </p:stCondLst>
                            <p:childTnLst>
                              <p:par>
                                <p:cTn id="7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6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100"/>
                            </p:stCondLst>
                            <p:childTnLst>
                              <p:par>
                                <p:cTn id="9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600"/>
                            </p:stCondLst>
                            <p:childTnLst>
                              <p:par>
                                <p:cTn id="10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100"/>
                            </p:stCondLst>
                            <p:childTnLst>
                              <p:par>
                                <p:cTn id="1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600"/>
                            </p:stCondLst>
                            <p:childTnLst>
                              <p:par>
                                <p:cTn id="1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100"/>
                            </p:stCondLst>
                            <p:childTnLst>
                              <p:par>
                                <p:cTn id="1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435" grpId="0"/>
      <p:bldP spid="359437" grpId="0"/>
      <p:bldP spid="359438" grpId="0"/>
      <p:bldP spid="359439" grpId="0"/>
      <p:bldP spid="359440" grpId="0"/>
      <p:bldP spid="359441" grpId="0"/>
      <p:bldP spid="359447" grpId="0"/>
      <p:bldP spid="359449" grpId="0"/>
      <p:bldP spid="20" grpId="0"/>
      <p:bldP spid="25" grpId="0"/>
      <p:bldP spid="27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3780897" y="569119"/>
            <a:ext cx="4587346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Ricordiamoci che</a:t>
            </a:r>
            <a:endParaRPr lang="it-IT" altLang="it-IT" sz="40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cronometrare è </a:t>
            </a: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bello e …allunga</a:t>
            </a: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vita</a:t>
            </a:r>
            <a:endParaRPr lang="it-IT" altLang="it-IT" sz="405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8104" y="3771871"/>
            <a:ext cx="3103425" cy="2592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968559"/>
      </p:ext>
    </p:extLst>
  </p:cSld>
  <p:clrMapOvr>
    <a:masterClrMapping/>
  </p:clrMapOvr>
  <p:transition spd="slow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Text Box 2"/>
          <p:cNvSpPr txBox="1">
            <a:spLocks noChangeArrowheads="1"/>
          </p:cNvSpPr>
          <p:nvPr/>
        </p:nvSpPr>
        <p:spPr bwMode="auto">
          <a:xfrm>
            <a:off x="3915538" y="193763"/>
            <a:ext cx="4323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adesso </a:t>
            </a:r>
            <a:r>
              <a:rPr lang="it-IT" altLang="it-IT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parliamo </a:t>
            </a:r>
            <a:r>
              <a:rPr lang="it-IT" altLang="it-IT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182641" y="873154"/>
            <a:ext cx="3931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www.crono.bolzano.it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567" y="4680000"/>
            <a:ext cx="2787841" cy="17424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620" y="4680000"/>
            <a:ext cx="2380952" cy="174285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10" y="1706325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6826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500">
        <p:blinds dir="vert"/>
      </p:transition>
    </mc:Choice>
    <mc:Fallback xmlns="">
      <p:transition spd="slow" advTm="7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3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repeatCount="3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2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433733" y="2972755"/>
            <a:ext cx="945797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Nove anni orsono  venne realizzato il sito come vetrina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della nostra attività e soprattutto con la funzione di pubblicare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le classifiche delle nostre gare.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61831" y="4315350"/>
            <a:ext cx="102698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76DBF4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Ebbene, nel maggio dell’anno scorso abbiamo raggiunto:</a:t>
            </a:r>
          </a:p>
        </p:txBody>
      </p:sp>
      <p:sp>
        <p:nvSpPr>
          <p:cNvPr id="9" name="AutoShape 6" descr="Modello 9 anni di anniversario congratulazioni, biglietto di auguri con  torta, confezione regalo, fuochi d'artificio e invito a nastro  illustrazione vettoriale EPS10 Immagine e Vettoriale - Alamy"/>
          <p:cNvSpPr>
            <a:spLocks noChangeAspect="1" noChangeArrowheads="1"/>
          </p:cNvSpPr>
          <p:nvPr/>
        </p:nvSpPr>
        <p:spPr bwMode="auto">
          <a:xfrm>
            <a:off x="5659222" y="4927865"/>
            <a:ext cx="1223999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>
              <a:solidFill>
                <a:prstClr val="white"/>
              </a:solidFill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819" y="5275783"/>
            <a:ext cx="1657143" cy="96190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958778" y="5412653"/>
            <a:ext cx="462133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a fine 2022 siamo già a  </a:t>
            </a: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010" y="226444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325" y="1186132"/>
            <a:ext cx="1177024" cy="1116000"/>
          </a:xfrm>
          <a:prstGeom prst="ellipse">
            <a:avLst/>
          </a:prstGeom>
          <a:ln w="63500" cap="rnd">
            <a:solidFill>
              <a:srgbClr val="66FF66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183" y="5277600"/>
            <a:ext cx="1657143" cy="961905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535595413"/>
      </p:ext>
    </p:extLst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6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85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85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35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1"/>
          <p:cNvSpPr>
            <a:spLocks noChangeArrowheads="1"/>
          </p:cNvSpPr>
          <p:nvPr/>
        </p:nvSpPr>
        <p:spPr bwMode="auto">
          <a:xfrm>
            <a:off x="702177" y="972612"/>
            <a:ext cx="10728000" cy="5436000"/>
          </a:xfrm>
          <a:prstGeom prst="rect">
            <a:avLst/>
          </a:prstGeom>
          <a:solidFill>
            <a:schemeClr val="tx2">
              <a:lumMod val="75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1080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2014</a:t>
            </a:r>
          </a:p>
        </p:txBody>
      </p:sp>
      <p:sp>
        <p:nvSpPr>
          <p:cNvPr id="5" name="Rectangle 18"/>
          <p:cNvSpPr>
            <a:spLocks noChangeArrowheads="1"/>
          </p:cNvSpPr>
          <p:nvPr/>
        </p:nvSpPr>
        <p:spPr bwMode="auto">
          <a:xfrm>
            <a:off x="972000" y="5187600"/>
            <a:ext cx="1080000" cy="704850"/>
          </a:xfrm>
          <a:prstGeom prst="rect">
            <a:avLst/>
          </a:prstGeom>
          <a:gradFill flip="none" rotWithShape="1">
            <a:gsLst>
              <a:gs pos="0">
                <a:srgbClr val="1C1C1C"/>
              </a:gs>
              <a:gs pos="50000">
                <a:srgbClr val="0066FF"/>
              </a:gs>
              <a:gs pos="100000">
                <a:srgbClr val="1C1C1C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969467" y="48024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36.057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232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2015</a:t>
            </a:r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2124000" y="4629600"/>
            <a:ext cx="1080000" cy="125849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FF00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121467" y="42408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64.319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3384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2016</a:t>
            </a: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3276000" y="3960000"/>
            <a:ext cx="1080000" cy="1927622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3290400" y="35640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98.395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4536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4428000" y="3463200"/>
            <a:ext cx="1080000" cy="2432447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FF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4298022" y="30564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124.155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5688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5600573" y="2916000"/>
            <a:ext cx="1080000" cy="2969419"/>
          </a:xfrm>
          <a:prstGeom prst="rect">
            <a:avLst/>
          </a:prstGeom>
          <a:gradFill flip="none" rotWithShape="1">
            <a:gsLst>
              <a:gs pos="0">
                <a:srgbClr val="1C1C1C"/>
              </a:gs>
              <a:gs pos="50000">
                <a:srgbClr val="F585DB"/>
              </a:gs>
              <a:gs pos="100000">
                <a:srgbClr val="1C1C1C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5450400" y="25164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151.558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2077200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+78.38</a:t>
            </a: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229200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+52.97</a:t>
            </a: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4381200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+26.18</a:t>
            </a: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5533200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+22.07</a:t>
            </a: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067301" y="213926"/>
            <a:ext cx="824148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0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visitatori  anno per anno dall’inizio ad oggi</a:t>
            </a:r>
            <a:endParaRPr lang="it-IT" altLang="it-IT" sz="3000" i="1" u="sng" dirty="0">
              <a:solidFill>
                <a:srgbClr val="146194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Rectangle 20"/>
          <p:cNvSpPr>
            <a:spLocks noChangeArrowheads="1"/>
          </p:cNvSpPr>
          <p:nvPr/>
        </p:nvSpPr>
        <p:spPr bwMode="auto">
          <a:xfrm>
            <a:off x="6732000" y="2520000"/>
            <a:ext cx="1080000" cy="3366000"/>
          </a:xfrm>
          <a:prstGeom prst="rect">
            <a:avLst/>
          </a:prstGeom>
          <a:gradFill flip="none"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6602400" y="21348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171.837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6840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6701242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+13.38</a:t>
            </a:r>
            <a:endParaRPr lang="it-IT" altLang="it-IT" sz="21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7884000" y="3499200"/>
            <a:ext cx="1080000" cy="239040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 Box 7"/>
          <p:cNvSpPr txBox="1">
            <a:spLocks noChangeArrowheads="1"/>
          </p:cNvSpPr>
          <p:nvPr/>
        </p:nvSpPr>
        <p:spPr bwMode="auto">
          <a:xfrm>
            <a:off x="7992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12"/>
          <p:cNvSpPr txBox="1">
            <a:spLocks noChangeArrowheads="1"/>
          </p:cNvSpPr>
          <p:nvPr/>
        </p:nvSpPr>
        <p:spPr bwMode="auto">
          <a:xfrm>
            <a:off x="7754400" y="30888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122.135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10"/>
          <p:cNvSpPr txBox="1">
            <a:spLocks noChangeArrowheads="1"/>
          </p:cNvSpPr>
          <p:nvPr/>
        </p:nvSpPr>
        <p:spPr bwMode="auto">
          <a:xfrm>
            <a:off x="7922260" y="5400000"/>
            <a:ext cx="10005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-28.92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Rectangle 18"/>
          <p:cNvSpPr>
            <a:spLocks noChangeArrowheads="1"/>
          </p:cNvSpPr>
          <p:nvPr/>
        </p:nvSpPr>
        <p:spPr bwMode="auto">
          <a:xfrm>
            <a:off x="9036000" y="3726000"/>
            <a:ext cx="1080000" cy="216000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FF00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 Box 12"/>
          <p:cNvSpPr txBox="1">
            <a:spLocks noChangeArrowheads="1"/>
          </p:cNvSpPr>
          <p:nvPr/>
        </p:nvSpPr>
        <p:spPr bwMode="auto">
          <a:xfrm>
            <a:off x="8923333" y="33408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102.996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7"/>
          <p:cNvSpPr txBox="1">
            <a:spLocks noChangeArrowheads="1"/>
          </p:cNvSpPr>
          <p:nvPr/>
        </p:nvSpPr>
        <p:spPr bwMode="auto">
          <a:xfrm>
            <a:off x="9144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9052995" y="5400000"/>
            <a:ext cx="10005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-15.67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2154220" y="1382533"/>
            <a:ext cx="79964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  anno </a:t>
            </a:r>
            <a:r>
              <a:rPr lang="it-IT" altLang="it-IT" sz="28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rekord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! Finalmente si sale in vetta</a:t>
            </a:r>
          </a:p>
        </p:txBody>
      </p:sp>
      <p:sp>
        <p:nvSpPr>
          <p:cNvPr id="41" name="Rectangle 18"/>
          <p:cNvSpPr>
            <a:spLocks noChangeArrowheads="1"/>
          </p:cNvSpPr>
          <p:nvPr/>
        </p:nvSpPr>
        <p:spPr bwMode="auto">
          <a:xfrm>
            <a:off x="10188000" y="1418400"/>
            <a:ext cx="1008000" cy="453240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chemeClr val="tx2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10074896" y="5400000"/>
            <a:ext cx="117532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+109.83</a:t>
            </a:r>
            <a:endParaRPr lang="it-IT" altLang="it-IT" sz="20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12"/>
          <p:cNvSpPr txBox="1">
            <a:spLocks noChangeArrowheads="1"/>
          </p:cNvSpPr>
          <p:nvPr/>
        </p:nvSpPr>
        <p:spPr bwMode="auto">
          <a:xfrm>
            <a:off x="10088170" y="10116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216.121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7"/>
          <p:cNvSpPr txBox="1">
            <a:spLocks noChangeArrowheads="1"/>
          </p:cNvSpPr>
          <p:nvPr/>
        </p:nvSpPr>
        <p:spPr bwMode="auto">
          <a:xfrm>
            <a:off x="10296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10423873" y="1836000"/>
            <a:ext cx="6511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anose="020B0502020202020204"/>
              </a:rPr>
              <a:t>TOP</a:t>
            </a:r>
          </a:p>
        </p:txBody>
      </p:sp>
      <p:sp>
        <p:nvSpPr>
          <p:cNvPr id="3" name="Freccia in su 2"/>
          <p:cNvSpPr/>
          <p:nvPr/>
        </p:nvSpPr>
        <p:spPr>
          <a:xfrm>
            <a:off x="10530840" y="1443600"/>
            <a:ext cx="395046" cy="35056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pic>
        <p:nvPicPr>
          <p:cNvPr id="42" name="Immagin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3" y="102293"/>
            <a:ext cx="1343547" cy="828000"/>
          </a:xfrm>
          <a:prstGeom prst="rect">
            <a:avLst/>
          </a:prstGeom>
        </p:spPr>
      </p:pic>
      <p:pic>
        <p:nvPicPr>
          <p:cNvPr id="47" name="Immagin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0522" y="244479"/>
            <a:ext cx="497564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665178"/>
      </p:ext>
    </p:extLst>
  </p:cSld>
  <p:clrMapOvr>
    <a:masterClrMapping/>
  </p:clrMapOvr>
  <p:transition spd="med"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"/>
                            </p:stCondLst>
                            <p:childTnLst>
                              <p:par>
                                <p:cTn id="9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500"/>
                            </p:stCondLst>
                            <p:childTnLst>
                              <p:par>
                                <p:cTn id="1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6000"/>
                            </p:stCondLst>
                            <p:childTnLst>
                              <p:par>
                                <p:cTn id="1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/>
      <p:bldP spid="7" grpId="0"/>
      <p:bldP spid="8" grpId="0" animBg="1"/>
      <p:bldP spid="9" grpId="0"/>
      <p:bldP spid="10" grpId="0"/>
      <p:bldP spid="11" grpId="0" animBg="1"/>
      <p:bldP spid="12" grpId="0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2" grpId="0"/>
      <p:bldP spid="24" grpId="0"/>
      <p:bldP spid="23" grpId="0"/>
      <p:bldP spid="30" grpId="0" animBg="1"/>
      <p:bldP spid="31" grpId="0"/>
      <p:bldP spid="32" grpId="0"/>
      <p:bldP spid="33" grpId="0"/>
      <p:bldP spid="28" grpId="0" animBg="1"/>
      <p:bldP spid="29" grpId="0"/>
      <p:bldP spid="34" grpId="0"/>
      <p:bldP spid="35" grpId="0"/>
      <p:bldP spid="37" grpId="0" animBg="1"/>
      <p:bldP spid="38" grpId="0"/>
      <p:bldP spid="39" grpId="0"/>
      <p:bldP spid="40" grpId="0"/>
      <p:bldP spid="36" grpId="0"/>
      <p:bldP spid="41" grpId="0" animBg="1"/>
      <p:bldP spid="43" grpId="0"/>
      <p:bldP spid="44" grpId="0"/>
      <p:bldP spid="45" grpId="0"/>
      <p:bldP spid="46" grpId="0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106"/>
          <p:cNvSpPr txBox="1">
            <a:spLocks noChangeArrowheads="1"/>
          </p:cNvSpPr>
          <p:nvPr/>
        </p:nvSpPr>
        <p:spPr bwMode="auto">
          <a:xfrm>
            <a:off x="2552875" y="291114"/>
            <a:ext cx="67705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Confronto accessi mensili </a:t>
            </a:r>
            <a:r>
              <a:rPr lang="it-IT" altLang="it-IT" sz="2800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2021 - </a:t>
            </a:r>
            <a:r>
              <a:rPr lang="it-IT" altLang="it-IT" sz="28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8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652477" y="5134366"/>
            <a:ext cx="897175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Dai nettissimi incrementi riscontrati nei mesi da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Gennaio ad Ottobre, siamo stranamente passati in negativo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Novembre e Dicembre nonostante l’aumento delle gare.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Vediamo da Gennaio 2023 in poi cosa succederà.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96" y="1145682"/>
            <a:ext cx="9819182" cy="39600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147" y="188558"/>
            <a:ext cx="1343547" cy="8280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9421" y="330744"/>
            <a:ext cx="497564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69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2000">
        <p:cut/>
      </p:transition>
    </mc:Choice>
    <mc:Fallback xmlns="">
      <p:transition advTm="1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3867151" y="1533525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3920729" y="1478757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2" name="Text Box 4"/>
          <p:cNvSpPr txBox="1">
            <a:spLocks noChangeArrowheads="1"/>
          </p:cNvSpPr>
          <p:nvPr/>
        </p:nvSpPr>
        <p:spPr bwMode="auto">
          <a:xfrm>
            <a:off x="2049393" y="3108995"/>
            <a:ext cx="8177816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Uno degli scopi non secondari del sito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anche quello di fornire ai cronometristi 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ell’Associazione un moderno strumento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interlocuzione per tutte quelle necessità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di comunicazione  tra il vertice e la base che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sono l’essenza di ogni attività associativa.</a:t>
            </a:r>
            <a:endParaRPr lang="it-IT" altLang="it-IT" sz="32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10" y="226444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70" y="213559"/>
            <a:ext cx="1834666" cy="11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976043"/>
      </p:ext>
    </p:extLst>
  </p:cSld>
  <p:clrMapOvr>
    <a:masterClrMapping/>
  </p:clrMapOvr>
  <p:transition spd="med" advTm="1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534" y="444508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70" y="213559"/>
            <a:ext cx="1834666" cy="1130667"/>
          </a:xfrm>
          <a:prstGeom prst="rect">
            <a:avLst/>
          </a:prstGeom>
        </p:spPr>
      </p:pic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73037" y="2940939"/>
            <a:ext cx="113343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questo motivo è stata appositamente predisposta la sezione 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554906" y="3964669"/>
            <a:ext cx="11004487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ove ciascuno di noi può venire a conoscenza delle direttive,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visionare il calendario delle gare, dare la propria disponibilità,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onsultare la scheda personale, aggiornarsi sui regolamenti,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fornirsi della modulistica e quant’altro.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2152574" y="5807838"/>
            <a:ext cx="811395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Qualche esempio di consultazione lo abbiamo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già visto nel corso di questa presentazione.</a:t>
            </a: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931" y="3577774"/>
            <a:ext cx="1459459" cy="36000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10" y="226444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21" name="Rettangolo 20"/>
          <p:cNvSpPr/>
          <p:nvPr/>
        </p:nvSpPr>
        <p:spPr>
          <a:xfrm>
            <a:off x="7890299" y="2493325"/>
            <a:ext cx="1116000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9896298" y="5681372"/>
            <a:ext cx="22320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parte 3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4241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00"/>
                            </p:stCondLst>
                            <p:childTnLst>
                              <p:par>
                                <p:cTn id="2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28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280"/>
                            </p:stCondLst>
                            <p:childTnLst>
                              <p:par>
                                <p:cTn id="33" presetID="53" presetClass="entr" presetSubtype="16" repeatCount="3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8" grpId="0"/>
      <p:bldP spid="21" grpId="0" animBg="1"/>
      <p:bldP spid="10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25370</TotalTime>
  <Words>635</Words>
  <Application>Microsoft Office PowerPoint</Application>
  <PresentationFormat>Widescreen</PresentationFormat>
  <Paragraphs>257</Paragraphs>
  <Slides>23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23</vt:i4>
      </vt:variant>
    </vt:vector>
  </HeadingPairs>
  <TitlesOfParts>
    <vt:vector size="32" baseType="lpstr">
      <vt:lpstr>Arial</vt:lpstr>
      <vt:lpstr>Arial Rounded MT Bold</vt:lpstr>
      <vt:lpstr>Calibri</vt:lpstr>
      <vt:lpstr>Century Gothic</vt:lpstr>
      <vt:lpstr>Tahoma</vt:lpstr>
      <vt:lpstr>Wingdings</vt:lpstr>
      <vt:lpstr>Wingdings 3</vt:lpstr>
      <vt:lpstr>Chiamata sipario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680</cp:revision>
  <dcterms:created xsi:type="dcterms:W3CDTF">2020-02-08T06:14:58Z</dcterms:created>
  <dcterms:modified xsi:type="dcterms:W3CDTF">2023-02-03T05:23:29Z</dcterms:modified>
</cp:coreProperties>
</file>