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6"/>
  </p:notesMasterIdLst>
  <p:sldIdLst>
    <p:sldId id="295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57" d="100"/>
          <a:sy n="57" d="100"/>
        </p:scale>
        <p:origin x="42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08/02/2020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16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759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8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32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028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4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21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598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771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50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4611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2335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2133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76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49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91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5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13" Type="http://schemas.openxmlformats.org/officeDocument/2006/relationships/image" Target="../media/image14.jpg"/><Relationship Id="rId18" Type="http://schemas.openxmlformats.org/officeDocument/2006/relationships/image" Target="../media/image19.jpg"/><Relationship Id="rId3" Type="http://schemas.openxmlformats.org/officeDocument/2006/relationships/image" Target="../media/image2.png"/><Relationship Id="rId7" Type="http://schemas.openxmlformats.org/officeDocument/2006/relationships/image" Target="../media/image8.jpg"/><Relationship Id="rId12" Type="http://schemas.openxmlformats.org/officeDocument/2006/relationships/image" Target="../media/image13.png"/><Relationship Id="rId17" Type="http://schemas.openxmlformats.org/officeDocument/2006/relationships/image" Target="../media/image18.jpg"/><Relationship Id="rId2" Type="http://schemas.openxmlformats.org/officeDocument/2006/relationships/image" Target="../media/image3.png"/><Relationship Id="rId16" Type="http://schemas.openxmlformats.org/officeDocument/2006/relationships/image" Target="../media/image17.jp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jpg"/><Relationship Id="rId11" Type="http://schemas.openxmlformats.org/officeDocument/2006/relationships/image" Target="../media/image12.jpg"/><Relationship Id="rId5" Type="http://schemas.openxmlformats.org/officeDocument/2006/relationships/image" Target="../media/image6.jpg"/><Relationship Id="rId15" Type="http://schemas.openxmlformats.org/officeDocument/2006/relationships/image" Target="../media/image16.jpg"/><Relationship Id="rId10" Type="http://schemas.openxmlformats.org/officeDocument/2006/relationships/image" Target="../media/image11.png"/><Relationship Id="rId19" Type="http://schemas.openxmlformats.org/officeDocument/2006/relationships/image" Target="../media/image20.jpeg"/><Relationship Id="rId4" Type="http://schemas.openxmlformats.org/officeDocument/2006/relationships/image" Target="../media/image5.jpg"/><Relationship Id="rId9" Type="http://schemas.openxmlformats.org/officeDocument/2006/relationships/image" Target="../media/image10.jpg"/><Relationship Id="rId1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.png"/><Relationship Id="rId7" Type="http://schemas.openxmlformats.org/officeDocument/2006/relationships/image" Target="../media/image3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JPG"/><Relationship Id="rId11" Type="http://schemas.openxmlformats.org/officeDocument/2006/relationships/image" Target="../media/image34.JPG"/><Relationship Id="rId5" Type="http://schemas.openxmlformats.org/officeDocument/2006/relationships/image" Target="../media/image28.JPG"/><Relationship Id="rId10" Type="http://schemas.openxmlformats.org/officeDocument/2006/relationships/image" Target="../media/image33.JPG"/><Relationship Id="rId4" Type="http://schemas.openxmlformats.org/officeDocument/2006/relationships/image" Target="../media/image26.png"/><Relationship Id="rId9" Type="http://schemas.openxmlformats.org/officeDocument/2006/relationships/image" Target="../media/image32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2.png"/><Relationship Id="rId7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6.jpg"/><Relationship Id="rId5" Type="http://schemas.openxmlformats.org/officeDocument/2006/relationships/image" Target="../media/image27.png"/><Relationship Id="rId4" Type="http://schemas.openxmlformats.org/officeDocument/2006/relationships/image" Target="../media/image35.jpg"/><Relationship Id="rId9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2"/>
          <a:stretch/>
        </p:blipFill>
        <p:spPr>
          <a:xfrm>
            <a:off x="2662666" y="1124086"/>
            <a:ext cx="6866667" cy="168145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564152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37545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423653"/>
      </p:ext>
    </p:extLst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Text Box 2"/>
          <p:cNvSpPr txBox="1">
            <a:spLocks noChangeArrowheads="1"/>
          </p:cNvSpPr>
          <p:nvPr/>
        </p:nvSpPr>
        <p:spPr bwMode="auto">
          <a:xfrm>
            <a:off x="3384545" y="750334"/>
            <a:ext cx="5470537" cy="5386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Visti i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15FF1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QUADRI DIRETTIVI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andiamo a scoprire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perlomeno 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numericamente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anche </a:t>
            </a:r>
          </a:p>
          <a:p>
            <a:pPr algn="ctr" defTabSz="457200">
              <a:defRPr/>
            </a:pPr>
            <a:r>
              <a:rPr lang="it-IT" altLang="it-IT" sz="4400" i="1" dirty="0">
                <a:solidFill>
                  <a:srgbClr val="22E907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resto della truppa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22E907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925311"/>
      </p:ext>
    </p:extLst>
  </p:cSld>
  <p:clrMapOvr>
    <a:masterClrMapping/>
  </p:clrMapOvr>
  <p:transition spd="slow" advTm="5000">
    <p:comb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Text Box 2"/>
          <p:cNvSpPr txBox="1">
            <a:spLocks noChangeArrowheads="1"/>
          </p:cNvSpPr>
          <p:nvPr/>
        </p:nvSpPr>
        <p:spPr bwMode="auto">
          <a:xfrm>
            <a:off x="3337616" y="216307"/>
            <a:ext cx="54643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nostra ASSOCIAZIONE </a:t>
            </a:r>
          </a:p>
          <a:p>
            <a:pPr algn="ctr" defTabSz="457200">
              <a:defRPr/>
            </a:pPr>
            <a:r>
              <a:rPr lang="it-IT" altLang="it-IT" sz="3200" i="1" u="sng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 gran completo</a:t>
            </a:r>
            <a:endParaRPr lang="it-IT" altLang="it-IT" sz="3200" i="1" u="sng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50212" name="Text Box 4"/>
          <p:cNvSpPr txBox="1">
            <a:spLocks noChangeArrowheads="1"/>
          </p:cNvSpPr>
          <p:nvPr/>
        </p:nvSpPr>
        <p:spPr bwMode="auto">
          <a:xfrm>
            <a:off x="5246350" y="2700000"/>
            <a:ext cx="26420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Benemeriti</a:t>
            </a:r>
          </a:p>
        </p:txBody>
      </p:sp>
      <p:sp>
        <p:nvSpPr>
          <p:cNvPr id="350216" name="Text Box 8"/>
          <p:cNvSpPr txBox="1">
            <a:spLocks noChangeArrowheads="1"/>
          </p:cNvSpPr>
          <p:nvPr/>
        </p:nvSpPr>
        <p:spPr bwMode="auto">
          <a:xfrm>
            <a:off x="5245200" y="3960000"/>
            <a:ext cx="19146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Ufficiali</a:t>
            </a:r>
          </a:p>
        </p:txBody>
      </p:sp>
      <p:sp>
        <p:nvSpPr>
          <p:cNvPr id="350219" name="Text Box 11"/>
          <p:cNvSpPr txBox="1">
            <a:spLocks noChangeArrowheads="1"/>
          </p:cNvSpPr>
          <p:nvPr/>
        </p:nvSpPr>
        <p:spPr bwMode="auto">
          <a:xfrm>
            <a:off x="5245200" y="5220000"/>
            <a:ext cx="152932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Allievi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4" name="Immagin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11" name="Rectangle 101"/>
          <p:cNvSpPr>
            <a:spLocks noChangeAspect="1" noChangeArrowheads="1"/>
          </p:cNvSpPr>
          <p:nvPr/>
        </p:nvSpPr>
        <p:spPr bwMode="auto">
          <a:xfrm>
            <a:off x="4231282" y="2592489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4253016" y="2721939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37</a:t>
            </a:r>
          </a:p>
        </p:txBody>
      </p:sp>
      <p:sp>
        <p:nvSpPr>
          <p:cNvPr id="15" name="Rectangle 101"/>
          <p:cNvSpPr>
            <a:spLocks noChangeAspect="1" noChangeArrowheads="1"/>
          </p:cNvSpPr>
          <p:nvPr/>
        </p:nvSpPr>
        <p:spPr bwMode="auto">
          <a:xfrm>
            <a:off x="4230000" y="385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4107706" y="4022660"/>
            <a:ext cx="10070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107</a:t>
            </a:r>
          </a:p>
        </p:txBody>
      </p:sp>
      <p:sp>
        <p:nvSpPr>
          <p:cNvPr id="17" name="Rectangle 101"/>
          <p:cNvSpPr>
            <a:spLocks noChangeAspect="1" noChangeArrowheads="1"/>
          </p:cNvSpPr>
          <p:nvPr/>
        </p:nvSpPr>
        <p:spPr bwMode="auto">
          <a:xfrm>
            <a:off x="4230000" y="5112000"/>
            <a:ext cx="900000" cy="90000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235296" y="5277296"/>
            <a:ext cx="7328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it-IT" sz="3600" i="1" dirty="0">
                <a:solidFill>
                  <a:srgbClr val="052F61">
                    <a:lumMod val="75000"/>
                  </a:srgbClr>
                </a:solidFill>
                <a:latin typeface="Arial Rounded MT Bold" panose="020F0704030504030204" pitchFamily="34" charset="0"/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3093058481"/>
      </p:ext>
    </p:extLst>
  </p:cSld>
  <p:clrMapOvr>
    <a:masterClrMapping/>
  </p:clrMapOvr>
  <p:transition advTm="1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0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0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0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0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0210" grpId="0"/>
      <p:bldP spid="350212" grpId="0"/>
      <p:bldP spid="350216" grpId="0"/>
      <p:bldP spid="350219" grpId="0"/>
      <p:bldP spid="11" grpId="0" animBg="1"/>
      <p:bldP spid="2" grpId="0"/>
      <p:bldP spid="15" grpId="0" animBg="1"/>
      <p:bldP spid="16" grpId="0"/>
      <p:bldP spid="17" grpId="0" animBg="1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Text Box 2"/>
          <p:cNvSpPr txBox="1">
            <a:spLocks noChangeArrowheads="1"/>
          </p:cNvSpPr>
          <p:nvPr/>
        </p:nvSpPr>
        <p:spPr bwMode="auto">
          <a:xfrm>
            <a:off x="2479577" y="184873"/>
            <a:ext cx="72923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totale  </a:t>
            </a: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l’Associazione può 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quindi </a:t>
            </a:r>
            <a:endParaRPr lang="it-IT" altLang="it-IT" sz="3200" i="1" dirty="0" smtClean="0">
              <a:solidFill>
                <a:srgbClr val="00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attualmente contare </a:t>
            </a: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su</a:t>
            </a:r>
          </a:p>
        </p:txBody>
      </p:sp>
      <p:pic>
        <p:nvPicPr>
          <p:cNvPr id="391171" name="Picture 3" descr="in m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706" y="5759908"/>
            <a:ext cx="1349308" cy="90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1172" name="Text Box 4"/>
          <p:cNvSpPr txBox="1">
            <a:spLocks noChangeArrowheads="1"/>
          </p:cNvSpPr>
          <p:nvPr/>
        </p:nvSpPr>
        <p:spPr bwMode="auto">
          <a:xfrm>
            <a:off x="1378853" y="2827195"/>
            <a:ext cx="93783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consultando gli archivi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scopriamo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ben</a:t>
            </a:r>
            <a:endParaRPr lang="it-IT" altLang="it-IT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584713" y="1252429"/>
            <a:ext cx="1050289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135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174</a:t>
            </a: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66156" y="1934009"/>
            <a:ext cx="478348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00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in attività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552741" y="3417312"/>
            <a:ext cx="11031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6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586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593311" y="4027885"/>
            <a:ext cx="896251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cronometristi </a:t>
            </a:r>
            <a:r>
              <a:rPr lang="it-IT" altLang="it-IT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hanno almeno  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 una  volta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tenuto in mano un cronometro </a:t>
            </a:r>
          </a:p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 </a:t>
            </a:r>
            <a:r>
              <a:rPr lang="it-IT" altLang="it-IT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FICr</a:t>
            </a:r>
            <a:r>
              <a:rPr lang="it-IT" altLang="it-IT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altoatesina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54224"/>
      </p:ext>
    </p:extLst>
  </p:cSld>
  <p:clrMapOvr>
    <a:masterClrMapping/>
  </p:clrMapOvr>
  <p:transition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"/>
                                        <p:tgtEl>
                                          <p:spTgt spid="3911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11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125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00"/>
                                        <p:tgtEl>
                                          <p:spTgt spid="3911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203"/>
                            </p:stCondLst>
                            <p:childTnLst>
                              <p:par>
                                <p:cTn id="29" presetID="53" presetClass="entr" presetSubtype="16" repeatCount="300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953"/>
                            </p:stCondLst>
                            <p:childTnLst>
                              <p:par>
                                <p:cTn id="3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69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6435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fill="hold"/>
                                        <p:tgtEl>
                                          <p:spTgt spid="391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"/>
                                        <p:tgtEl>
                                          <p:spTgt spid="391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1170" grpId="0"/>
      <p:bldP spid="391172" grpId="0"/>
      <p:bldP spid="5" grpId="0"/>
      <p:bldP spid="6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WordArt 54"/>
          <p:cNvSpPr>
            <a:spLocks noChangeArrowheads="1" noChangeShapeType="1" noTextEdit="1"/>
          </p:cNvSpPr>
          <p:nvPr/>
        </p:nvSpPr>
        <p:spPr bwMode="auto">
          <a:xfrm>
            <a:off x="4962526" y="107157"/>
            <a:ext cx="2213372" cy="83701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7028"/>
              </a:avLst>
            </a:prstTxWarp>
          </a:bodyPr>
          <a:lstStyle/>
          <a:p>
            <a:pPr algn="ctr" defTabSz="457200"/>
            <a:r>
              <a:rPr lang="it-IT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Impact" panose="020B0806030902050204" pitchFamily="34" charset="0"/>
              </a:rPr>
              <a:t>NEW ENTRY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3107253" y="1397348"/>
            <a:ext cx="5625964" cy="3000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Nel corso della passata stagione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ono stati tenuti 2 corsi 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Allievi Cronometristi,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razie ai quali la nostra famiglia</a:t>
            </a:r>
          </a:p>
          <a:p>
            <a:pPr algn="ctr" defTabSz="457200">
              <a:defRPr/>
            </a:pP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è aumentata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7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 ben 15 unità.</a:t>
            </a:r>
            <a:endParaRPr lang="it-IT" altLang="it-IT" sz="27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4447953" y="4398169"/>
            <a:ext cx="3417539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Facciamo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la loro conoscenza</a:t>
            </a:r>
            <a:endParaRPr lang="it-IT" altLang="it-IT" sz="135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6757" cy="294227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5066199" y="4799410"/>
            <a:ext cx="2054793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Cau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Chiara</a:t>
            </a: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8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 Box 43"/>
          <p:cNvSpPr txBox="1">
            <a:spLocks noChangeArrowheads="1"/>
          </p:cNvSpPr>
          <p:nvPr/>
        </p:nvSpPr>
        <p:spPr bwMode="auto">
          <a:xfrm>
            <a:off x="5134379" y="4798800"/>
            <a:ext cx="1872307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Engl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7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5" name="Text Box 43"/>
          <p:cNvSpPr txBox="1">
            <a:spLocks noChangeArrowheads="1"/>
          </p:cNvSpPr>
          <p:nvPr/>
        </p:nvSpPr>
        <p:spPr bwMode="auto">
          <a:xfrm>
            <a:off x="4972958" y="4798800"/>
            <a:ext cx="2219325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Falchi Mario</a:t>
            </a:r>
          </a:p>
        </p:txBody>
      </p:sp>
      <p:pic>
        <p:nvPicPr>
          <p:cNvPr id="16" name="Immagin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7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7" name="Text Box 43"/>
          <p:cNvSpPr txBox="1">
            <a:spLocks noChangeArrowheads="1"/>
          </p:cNvSpPr>
          <p:nvPr/>
        </p:nvSpPr>
        <p:spPr bwMode="auto">
          <a:xfrm>
            <a:off x="4557863" y="4798800"/>
            <a:ext cx="298479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Guerra Christian</a:t>
            </a:r>
          </a:p>
        </p:txBody>
      </p:sp>
      <p:pic>
        <p:nvPicPr>
          <p:cNvPr id="18" name="Immagin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7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9" name="Text Box 43"/>
          <p:cNvSpPr txBox="1">
            <a:spLocks noChangeArrowheads="1"/>
          </p:cNvSpPr>
          <p:nvPr/>
        </p:nvSpPr>
        <p:spPr bwMode="auto">
          <a:xfrm>
            <a:off x="4887730" y="4798800"/>
            <a:ext cx="2369238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Guerra  Luca</a:t>
            </a:r>
          </a:p>
        </p:txBody>
      </p:sp>
      <p:pic>
        <p:nvPicPr>
          <p:cNvPr id="20" name="Immagin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8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21" name="Text Box 43"/>
          <p:cNvSpPr txBox="1">
            <a:spLocks noChangeArrowheads="1"/>
          </p:cNvSpPr>
          <p:nvPr/>
        </p:nvSpPr>
        <p:spPr bwMode="auto">
          <a:xfrm>
            <a:off x="4882064" y="4798800"/>
            <a:ext cx="2378600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Laconi Marta</a:t>
            </a:r>
          </a:p>
        </p:txBody>
      </p:sp>
      <p:pic>
        <p:nvPicPr>
          <p:cNvPr id="42" name="Immagine 41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>
            <a:off x="4932000" y="1620000"/>
            <a:ext cx="2275200" cy="2941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43" name="Text Box 43"/>
          <p:cNvSpPr txBox="1">
            <a:spLocks noChangeArrowheads="1"/>
          </p:cNvSpPr>
          <p:nvPr/>
        </p:nvSpPr>
        <p:spPr bwMode="auto">
          <a:xfrm>
            <a:off x="4566258" y="4798800"/>
            <a:ext cx="294407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Premstaller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Paul</a:t>
            </a:r>
          </a:p>
        </p:txBody>
      </p:sp>
      <p:pic>
        <p:nvPicPr>
          <p:cNvPr id="44" name="Immagine 43"/>
          <p:cNvPicPr>
            <a:picLocks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2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5" name="Text Box 43"/>
          <p:cNvSpPr txBox="1">
            <a:spLocks noChangeArrowheads="1"/>
          </p:cNvSpPr>
          <p:nvPr/>
        </p:nvSpPr>
        <p:spPr bwMode="auto">
          <a:xfrm>
            <a:off x="4769630" y="4798800"/>
            <a:ext cx="2565126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Sieder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Cinthia</a:t>
            </a:r>
          </a:p>
        </p:txBody>
      </p:sp>
      <p:pic>
        <p:nvPicPr>
          <p:cNvPr id="46" name="Immagine 45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4932000" y="1620000"/>
            <a:ext cx="2275200" cy="2941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47" name="Text Box 43"/>
          <p:cNvSpPr txBox="1">
            <a:spLocks noChangeArrowheads="1"/>
          </p:cNvSpPr>
          <p:nvPr/>
        </p:nvSpPr>
        <p:spPr bwMode="auto">
          <a:xfrm>
            <a:off x="4916805" y="4798800"/>
            <a:ext cx="229428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Zago Valerio</a:t>
            </a:r>
          </a:p>
        </p:txBody>
      </p:sp>
      <p:pic>
        <p:nvPicPr>
          <p:cNvPr id="48" name="Immagine 4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9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9" name="Text Box 43"/>
          <p:cNvSpPr txBox="1">
            <a:spLocks noChangeArrowheads="1"/>
          </p:cNvSpPr>
          <p:nvPr/>
        </p:nvSpPr>
        <p:spPr bwMode="auto">
          <a:xfrm>
            <a:off x="4782037" y="4798800"/>
            <a:ext cx="257955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Buono Alessio</a:t>
            </a:r>
          </a:p>
        </p:txBody>
      </p:sp>
      <p:pic>
        <p:nvPicPr>
          <p:cNvPr id="50" name="Immagine 4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8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1" name="Text Box 43"/>
          <p:cNvSpPr txBox="1">
            <a:spLocks noChangeArrowheads="1"/>
          </p:cNvSpPr>
          <p:nvPr/>
        </p:nvSpPr>
        <p:spPr bwMode="auto">
          <a:xfrm>
            <a:off x="4876491" y="4798800"/>
            <a:ext cx="2411879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Fecchio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Luca</a:t>
            </a:r>
          </a:p>
        </p:txBody>
      </p:sp>
      <p:pic>
        <p:nvPicPr>
          <p:cNvPr id="52" name="Immagine 51"/>
          <p:cNvPicPr>
            <a:picLocks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200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3" name="Text Box 43"/>
          <p:cNvSpPr txBox="1">
            <a:spLocks noChangeArrowheads="1"/>
          </p:cNvSpPr>
          <p:nvPr/>
        </p:nvSpPr>
        <p:spPr bwMode="auto">
          <a:xfrm>
            <a:off x="4755545" y="4798800"/>
            <a:ext cx="265175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Devid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4" name="Immagine 53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7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5" name="Text Box 43"/>
          <p:cNvSpPr txBox="1">
            <a:spLocks noChangeArrowheads="1"/>
          </p:cNvSpPr>
          <p:nvPr/>
        </p:nvSpPr>
        <p:spPr bwMode="auto">
          <a:xfrm>
            <a:off x="4777861" y="4798800"/>
            <a:ext cx="2564741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Odierno Paolo</a:t>
            </a:r>
          </a:p>
        </p:txBody>
      </p:sp>
      <p:pic>
        <p:nvPicPr>
          <p:cNvPr id="56" name="Immagine 55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7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7" name="Text Box 43"/>
          <p:cNvSpPr txBox="1">
            <a:spLocks noChangeArrowheads="1"/>
          </p:cNvSpPr>
          <p:nvPr/>
        </p:nvSpPr>
        <p:spPr bwMode="auto">
          <a:xfrm>
            <a:off x="5076391" y="4798800"/>
            <a:ext cx="2064604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Palak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Sobti</a:t>
            </a:r>
            <a:endParaRPr lang="it-IT" altLang="it-IT" sz="2700" i="1" dirty="0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8" name="Immagine 5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00" y="1620000"/>
            <a:ext cx="2275928" cy="29412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59" name="Text Box 43"/>
          <p:cNvSpPr txBox="1">
            <a:spLocks noChangeArrowheads="1"/>
          </p:cNvSpPr>
          <p:nvPr/>
        </p:nvSpPr>
        <p:spPr bwMode="auto">
          <a:xfrm>
            <a:off x="4735695" y="4798800"/>
            <a:ext cx="2641492" cy="507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700" i="1" dirty="0" err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Senoner</a:t>
            </a:r>
            <a:r>
              <a:rPr lang="it-IT" altLang="it-IT" sz="2700" i="1" dirty="0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David</a:t>
            </a:r>
          </a:p>
        </p:txBody>
      </p:sp>
      <p:pic>
        <p:nvPicPr>
          <p:cNvPr id="61" name="Immagine 6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803" y="1239441"/>
            <a:ext cx="2469356" cy="1160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Text Box 45"/>
          <p:cNvSpPr txBox="1">
            <a:spLocks noChangeArrowheads="1"/>
          </p:cNvSpPr>
          <p:nvPr/>
        </p:nvSpPr>
        <p:spPr bwMode="auto">
          <a:xfrm>
            <a:off x="3378290" y="2907506"/>
            <a:ext cx="5333769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tutti diamo il benvenuto,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 un auspicio:</a:t>
            </a:r>
          </a:p>
        </p:txBody>
      </p:sp>
      <p:sp>
        <p:nvSpPr>
          <p:cNvPr id="63" name="Text Box 2"/>
          <p:cNvSpPr txBox="1">
            <a:spLocks noChangeArrowheads="1"/>
          </p:cNvSpPr>
          <p:nvPr/>
        </p:nvSpPr>
        <p:spPr bwMode="auto">
          <a:xfrm>
            <a:off x="3519917" y="2577704"/>
            <a:ext cx="5050934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limitatevi a segnare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usate il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TEMPO</a:t>
            </a:r>
            <a:r>
              <a:rPr lang="it-IT" altLang="it-IT" sz="2700" i="1" dirty="0">
                <a:solidFill>
                  <a:prstClr val="black">
                    <a:lumMod val="7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 defTabSz="457200">
              <a:defRPr/>
            </a:pPr>
            <a:r>
              <a:rPr lang="it-IT" altLang="it-IT" sz="27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lasciare il vostro segno!!!</a:t>
            </a:r>
          </a:p>
        </p:txBody>
      </p:sp>
      <p:pic>
        <p:nvPicPr>
          <p:cNvPr id="64" name="Immagine 63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8968" y="5088149"/>
            <a:ext cx="2065226" cy="1548000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842814"/>
      </p:ext>
    </p:extLst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4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40"/>
                            </p:stCondLst>
                            <p:childTnLst>
                              <p:par>
                                <p:cTn id="22" presetID="2" presetClass="exit" presetSubtype="4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540"/>
                            </p:stCondLst>
                            <p:childTnLst>
                              <p:par>
                                <p:cTn id="41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790"/>
                            </p:stCondLst>
                            <p:childTnLst>
                              <p:par>
                                <p:cTn id="58" presetID="2" presetClass="exit" presetSubtype="4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790"/>
                            </p:stCondLst>
                            <p:childTnLst>
                              <p:par>
                                <p:cTn id="75" presetID="2" presetClass="exit" presetSubtype="4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790"/>
                            </p:stCondLst>
                            <p:childTnLst>
                              <p:par>
                                <p:cTn id="92" presetID="2" presetClass="exit" presetSubtype="4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9790"/>
                            </p:stCondLst>
                            <p:childTnLst>
                              <p:par>
                                <p:cTn id="109" presetID="2" presetClass="exit" presetSubtype="4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1790"/>
                            </p:stCondLst>
                            <p:childTnLst>
                              <p:par>
                                <p:cTn id="126" presetID="2" presetClass="exit" presetSubtype="4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3790"/>
                            </p:stCondLst>
                            <p:childTnLst>
                              <p:par>
                                <p:cTn id="143" presetID="2" presetClass="exit" presetSubtype="4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790"/>
                            </p:stCondLst>
                            <p:childTnLst>
                              <p:par>
                                <p:cTn id="160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8040"/>
                            </p:stCondLst>
                            <p:childTnLst>
                              <p:par>
                                <p:cTn id="177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30290"/>
                            </p:stCondLst>
                            <p:childTnLst>
                              <p:par>
                                <p:cTn id="194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32540"/>
                            </p:stCondLst>
                            <p:childTnLst>
                              <p:par>
                                <p:cTn id="211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34790"/>
                            </p:stCondLst>
                            <p:childTnLst>
                              <p:par>
                                <p:cTn id="228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37040"/>
                            </p:stCondLst>
                            <p:childTnLst>
                              <p:par>
                                <p:cTn id="245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9290"/>
                            </p:stCondLst>
                            <p:childTnLst>
                              <p:par>
                                <p:cTn id="262" presetID="2" presetClass="exit" presetSubtype="4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4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ntr" presetSubtype="8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4" presetID="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>
                            <p:stCondLst>
                              <p:cond delay="41540"/>
                            </p:stCondLst>
                            <p:childTnLst>
                              <p:par>
                                <p:cTn id="279" presetID="53" presetClass="exit" presetSubtype="32" fill="hold" grpId="1" nodeType="after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53" presetClass="exit" presetSubtype="32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2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43790"/>
                            </p:stCondLst>
                            <p:childTnLst>
                              <p:par>
                                <p:cTn id="299" presetID="5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0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6" dur="80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7" dur="80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80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7" grpId="1"/>
      <p:bldP spid="8" grpId="0"/>
      <p:bldP spid="8" grpId="1"/>
      <p:bldP spid="9" grpId="0"/>
      <p:bldP spid="9" grpId="1"/>
      <p:bldP spid="13" grpId="0"/>
      <p:bldP spid="13" grpId="1"/>
      <p:bldP spid="15" grpId="0"/>
      <p:bldP spid="15" grpId="1"/>
      <p:bldP spid="17" grpId="0"/>
      <p:bldP spid="17" grpId="1"/>
      <p:bldP spid="19" grpId="0"/>
      <p:bldP spid="19" grpId="1"/>
      <p:bldP spid="21" grpId="0"/>
      <p:bldP spid="21" grpId="1"/>
      <p:bldP spid="43" grpId="0"/>
      <p:bldP spid="43" grpId="1"/>
      <p:bldP spid="45" grpId="0"/>
      <p:bldP spid="45" grpId="1"/>
      <p:bldP spid="47" grpId="0"/>
      <p:bldP spid="47" grpId="1"/>
      <p:bldP spid="49" grpId="0"/>
      <p:bldP spid="49" grpId="1"/>
      <p:bldP spid="51" grpId="0"/>
      <p:bldP spid="51" grpId="1"/>
      <p:bldP spid="53" grpId="0"/>
      <p:bldP spid="53" grpId="1"/>
      <p:bldP spid="55" grpId="0"/>
      <p:bldP spid="55" grpId="1"/>
      <p:bldP spid="57" grpId="0"/>
      <p:bldP spid="57" grpId="1"/>
      <p:bldP spid="59" grpId="0"/>
      <p:bldP spid="59" grpId="1"/>
      <p:bldP spid="62" grpId="0"/>
      <p:bldP spid="62" grpId="1"/>
      <p:bldP spid="6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Text Box 2"/>
          <p:cNvSpPr txBox="1">
            <a:spLocks noChangeArrowheads="1"/>
          </p:cNvSpPr>
          <p:nvPr/>
        </p:nvSpPr>
        <p:spPr bwMode="auto">
          <a:xfrm>
            <a:off x="2882179" y="1527488"/>
            <a:ext cx="63897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 adesso </a:t>
            </a:r>
            <a:r>
              <a:rPr lang="it-IT" altLang="it-IT" sz="4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parliamo </a:t>
            </a:r>
            <a:r>
              <a:rPr lang="it-IT" altLang="it-IT" sz="4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282285"/>
            <a:ext cx="10058400" cy="791529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2299223" y="2393944"/>
            <a:ext cx="741671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5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www.crono.bolzano.it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668953" y="3422425"/>
            <a:ext cx="4672434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4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4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voce ufficiale di</a:t>
            </a:r>
            <a:endParaRPr lang="it-IT" altLang="it-IT" sz="40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987" y="4239538"/>
            <a:ext cx="3810532" cy="238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500">
        <p:blinds dir="vert"/>
      </p:transition>
    </mc:Choice>
    <mc:Fallback xmlns="">
      <p:transition spd="slow" advTm="75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1483864" y="1083947"/>
            <a:ext cx="9308830" cy="3831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700" i="1" dirty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ei anni orsono  venne realizzato il sito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come vetrina della nostra attività 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soprattutto con la funzione di pubblicare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le classifiche delle gare da noi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cronometrate</a:t>
            </a:r>
          </a:p>
          <a:p>
            <a:pPr algn="ctr" defTabSz="457200">
              <a:defRPr/>
            </a:pPr>
            <a:endParaRPr lang="it-IT" altLang="it-IT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282285"/>
            <a:ext cx="10058400" cy="79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137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4500">
        <p:cut/>
      </p:transition>
    </mc:Choice>
    <mc:Fallback xmlns="">
      <p:transition advTm="45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1990727" y="1026118"/>
            <a:ext cx="8295156" cy="3831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2700" i="1" dirty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Analizzando i risultati fin qui ottenuti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 come si vedrà in seguito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parlano di un costante incremento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ei visitatori, possiamo  dire</a:t>
            </a:r>
          </a:p>
          <a:p>
            <a:pPr algn="ctr" defTabSz="457200">
              <a:defRPr/>
            </a:pP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che questo obiettivo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stato  pienamente raggiunto.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856377"/>
      </p:ext>
    </p:extLst>
  </p:cSld>
  <p:clrMapOvr>
    <a:masterClrMapping/>
  </p:clrMapOvr>
  <p:transition advTm="8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1"/>
          <p:cNvSpPr>
            <a:spLocks noChangeArrowheads="1"/>
          </p:cNvSpPr>
          <p:nvPr/>
        </p:nvSpPr>
        <p:spPr bwMode="auto">
          <a:xfrm>
            <a:off x="2530079" y="1741884"/>
            <a:ext cx="7200000" cy="4896000"/>
          </a:xfrm>
          <a:prstGeom prst="rect">
            <a:avLst/>
          </a:prstGeom>
          <a:solidFill>
            <a:schemeClr val="tx2">
              <a:lumMod val="75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2830117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2014</a:t>
            </a:r>
          </a:p>
        </p:txBody>
      </p:sp>
      <p:sp>
        <p:nvSpPr>
          <p:cNvPr id="5" name="Rectangle 18"/>
          <p:cNvSpPr>
            <a:spLocks noChangeArrowheads="1"/>
          </p:cNvSpPr>
          <p:nvPr/>
        </p:nvSpPr>
        <p:spPr bwMode="auto">
          <a:xfrm>
            <a:off x="2708550" y="5236369"/>
            <a:ext cx="1080000" cy="704850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0066FF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2724151" y="4755356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36.057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3971926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2015</a:t>
            </a:r>
          </a:p>
        </p:txBody>
      </p:sp>
      <p:sp>
        <p:nvSpPr>
          <p:cNvPr id="8" name="Rectangle 18"/>
          <p:cNvSpPr>
            <a:spLocks noChangeArrowheads="1"/>
          </p:cNvSpPr>
          <p:nvPr/>
        </p:nvSpPr>
        <p:spPr bwMode="auto">
          <a:xfrm>
            <a:off x="3860550" y="4682729"/>
            <a:ext cx="1080000" cy="1258490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FF00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845719" y="4177903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64.319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225654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2016</a:t>
            </a: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5012550" y="4013597"/>
            <a:ext cx="1080000" cy="1927622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00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5023248" y="3527822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B2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98.395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6282929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2017</a:t>
            </a:r>
          </a:p>
        </p:txBody>
      </p:sp>
      <p:sp>
        <p:nvSpPr>
          <p:cNvPr id="14" name="Rectangle 20"/>
          <p:cNvSpPr>
            <a:spLocks noChangeArrowheads="1"/>
          </p:cNvSpPr>
          <p:nvPr/>
        </p:nvSpPr>
        <p:spPr bwMode="auto">
          <a:xfrm>
            <a:off x="6164550" y="3508772"/>
            <a:ext cx="1080000" cy="2432447"/>
          </a:xfrm>
          <a:prstGeom prst="rect">
            <a:avLst/>
          </a:prstGeom>
          <a:gradFill rotWithShape="1">
            <a:gsLst>
              <a:gs pos="0">
                <a:srgbClr val="1C1C1C"/>
              </a:gs>
              <a:gs pos="50000">
                <a:srgbClr val="00FFFF"/>
              </a:gs>
              <a:gs pos="100000">
                <a:srgbClr val="1C1C1C"/>
              </a:gs>
            </a:gsLst>
            <a:lin ang="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6082904" y="300871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124.155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7436644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</a:p>
        </p:txBody>
      </p:sp>
      <p:sp>
        <p:nvSpPr>
          <p:cNvPr id="17" name="Rectangle 20"/>
          <p:cNvSpPr>
            <a:spLocks noChangeArrowheads="1"/>
          </p:cNvSpPr>
          <p:nvPr/>
        </p:nvSpPr>
        <p:spPr bwMode="auto">
          <a:xfrm>
            <a:off x="7318049" y="2971800"/>
            <a:ext cx="1080000" cy="2969419"/>
          </a:xfrm>
          <a:prstGeom prst="rect">
            <a:avLst/>
          </a:prstGeom>
          <a:gradFill flip="none" rotWithShape="1">
            <a:gsLst>
              <a:gs pos="0">
                <a:srgbClr val="1C1C1C"/>
              </a:gs>
              <a:gs pos="50000">
                <a:srgbClr val="F585DB"/>
              </a:gs>
              <a:gs pos="100000">
                <a:srgbClr val="1C1C1C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7229476" y="2488406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151.558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3862388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+78.38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>
            <a:off x="5020866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+52.97</a:t>
            </a: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6162675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+26.18</a:t>
            </a:r>
          </a:p>
        </p:txBody>
      </p:sp>
      <p:sp>
        <p:nvSpPr>
          <p:cNvPr id="24" name="Text Box 10"/>
          <p:cNvSpPr txBox="1">
            <a:spLocks noChangeArrowheads="1"/>
          </p:cNvSpPr>
          <p:nvPr/>
        </p:nvSpPr>
        <p:spPr bwMode="auto">
          <a:xfrm>
            <a:off x="7353300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+22.07</a:t>
            </a:r>
          </a:p>
        </p:txBody>
      </p:sp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2851908" y="966788"/>
            <a:ext cx="645247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spcBef>
                <a:spcPct val="0"/>
              </a:spcBef>
              <a:buFontTx/>
              <a:buNone/>
              <a:defRPr/>
            </a:pPr>
            <a:r>
              <a:rPr lang="it-IT" altLang="it-IT" sz="3600" i="1" u="sng" dirty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visitatori </a:t>
            </a:r>
            <a:r>
              <a:rPr lang="it-IT" altLang="it-IT" sz="3600" i="1" u="sng" dirty="0" smtClean="0">
                <a:solidFill>
                  <a:srgbClr val="21FF2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annuali 2014-2019</a:t>
            </a:r>
            <a:endParaRPr lang="it-IT" altLang="it-IT" sz="3600" i="1" u="sng" dirty="0">
              <a:solidFill>
                <a:srgbClr val="21FF2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0" name="Rectangle 20"/>
          <p:cNvSpPr>
            <a:spLocks noChangeArrowheads="1"/>
          </p:cNvSpPr>
          <p:nvPr/>
        </p:nvSpPr>
        <p:spPr bwMode="auto">
          <a:xfrm>
            <a:off x="8468550" y="2573249"/>
            <a:ext cx="1080000" cy="3366000"/>
          </a:xfrm>
          <a:prstGeom prst="rect">
            <a:avLst/>
          </a:prstGeom>
          <a:gradFill flip="none"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0" scaled="0"/>
            <a:tileRect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8391526" y="2145506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171.837</a:t>
            </a:r>
            <a:endParaRPr lang="it-IT" altLang="it-IT" sz="2100" i="1" dirty="0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Text Box 7"/>
          <p:cNvSpPr txBox="1">
            <a:spLocks noChangeArrowheads="1"/>
          </p:cNvSpPr>
          <p:nvPr/>
        </p:nvSpPr>
        <p:spPr bwMode="auto">
          <a:xfrm>
            <a:off x="8579644" y="5940000"/>
            <a:ext cx="870751" cy="43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25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25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Text Box 10"/>
          <p:cNvSpPr txBox="1">
            <a:spLocks noChangeArrowheads="1"/>
          </p:cNvSpPr>
          <p:nvPr/>
        </p:nvSpPr>
        <p:spPr bwMode="auto">
          <a:xfrm>
            <a:off x="8458200" y="5400000"/>
            <a:ext cx="106792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+13.38</a:t>
            </a:r>
            <a:endParaRPr lang="it-IT" altLang="it-IT" sz="21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67985"/>
            <a:ext cx="10058400" cy="79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60484"/>
      </p:ext>
    </p:extLst>
  </p:cSld>
  <p:clrMapOvr>
    <a:masterClrMapping/>
  </p:clrMapOvr>
  <p:transition spd="med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6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 animBg="1"/>
      <p:bldP spid="6" grpId="0"/>
      <p:bldP spid="7" grpId="0"/>
      <p:bldP spid="8" grpId="0" animBg="1"/>
      <p:bldP spid="9" grpId="0"/>
      <p:bldP spid="10" grpId="0"/>
      <p:bldP spid="11" grpId="0" animBg="1"/>
      <p:bldP spid="12" grpId="0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2" grpId="0"/>
      <p:bldP spid="24" grpId="0"/>
      <p:bldP spid="23" grpId="0"/>
      <p:bldP spid="30" grpId="0" animBg="1"/>
      <p:bldP spid="31" grpId="0"/>
      <p:bldP spid="32" grpId="0"/>
      <p:bldP spid="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266836" y="1659732"/>
            <a:ext cx="602742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totale degli accessi al</a:t>
            </a:r>
          </a:p>
          <a:p>
            <a:pPr algn="ctr" defTabSz="457200">
              <a:defRPr/>
            </a:pPr>
            <a:r>
              <a:rPr lang="it-IT" altLang="it-IT" sz="4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31.12.2019</a:t>
            </a:r>
            <a:endParaRPr lang="it-IT" altLang="it-IT" sz="4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40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</a:t>
            </a:r>
            <a:r>
              <a:rPr lang="it-IT" altLang="it-IT" sz="40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raggiunto la quota di</a:t>
            </a:r>
            <a:endParaRPr lang="it-IT" altLang="it-IT" sz="40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" name="AutoShape 2"/>
          <p:cNvSpPr>
            <a:spLocks noChangeArrowheads="1"/>
          </p:cNvSpPr>
          <p:nvPr/>
        </p:nvSpPr>
        <p:spPr bwMode="auto">
          <a:xfrm>
            <a:off x="5070195" y="4658408"/>
            <a:ext cx="2700000" cy="944165"/>
          </a:xfrm>
          <a:prstGeom prst="foldedCorner">
            <a:avLst>
              <a:gd name="adj" fmla="val 12500"/>
            </a:avLst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5186362" y="4747022"/>
            <a:ext cx="2424062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31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45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636.341</a:t>
            </a:r>
            <a:endParaRPr lang="it-IT" altLang="it-IT" sz="45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6798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726776"/>
      </p:ext>
    </p:extLst>
  </p:cSld>
  <p:clrMapOvr>
    <a:masterClrMapping/>
  </p:clrMapOvr>
  <p:transition spd="med"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106"/>
          <p:cNvSpPr txBox="1">
            <a:spLocks noChangeArrowheads="1"/>
          </p:cNvSpPr>
          <p:nvPr/>
        </p:nvSpPr>
        <p:spPr bwMode="auto">
          <a:xfrm>
            <a:off x="2333267" y="153591"/>
            <a:ext cx="75123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Confronto accessi mensili 2019-2018</a:t>
            </a:r>
            <a:endParaRPr lang="it-IT" altLang="it-IT" sz="32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3016395" y="850107"/>
            <a:ext cx="6228000" cy="5868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Line 5"/>
          <p:cNvSpPr>
            <a:spLocks noChangeShapeType="1"/>
          </p:cNvSpPr>
          <p:nvPr/>
        </p:nvSpPr>
        <p:spPr bwMode="auto">
          <a:xfrm>
            <a:off x="8989645" y="1052964"/>
            <a:ext cx="0" cy="5508000"/>
          </a:xfrm>
          <a:prstGeom prst="line">
            <a:avLst/>
          </a:prstGeom>
          <a:noFill/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Line 4"/>
          <p:cNvSpPr>
            <a:spLocks noChangeShapeType="1"/>
          </p:cNvSpPr>
          <p:nvPr/>
        </p:nvSpPr>
        <p:spPr bwMode="auto">
          <a:xfrm>
            <a:off x="3199209" y="1080000"/>
            <a:ext cx="5832000" cy="0"/>
          </a:xfrm>
          <a:prstGeom prst="line">
            <a:avLst/>
          </a:prstGeom>
          <a:noFill/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Line 4"/>
          <p:cNvSpPr>
            <a:spLocks noChangeShapeType="1"/>
          </p:cNvSpPr>
          <p:nvPr/>
        </p:nvSpPr>
        <p:spPr bwMode="auto">
          <a:xfrm>
            <a:off x="3200400" y="6518100"/>
            <a:ext cx="5832000" cy="0"/>
          </a:xfrm>
          <a:prstGeom prst="line">
            <a:avLst/>
          </a:prstGeom>
          <a:noFill/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Line 5"/>
          <p:cNvSpPr>
            <a:spLocks noChangeShapeType="1"/>
          </p:cNvSpPr>
          <p:nvPr/>
        </p:nvSpPr>
        <p:spPr bwMode="auto">
          <a:xfrm>
            <a:off x="3240000" y="1040400"/>
            <a:ext cx="0" cy="5508000"/>
          </a:xfrm>
          <a:prstGeom prst="line">
            <a:avLst/>
          </a:prstGeom>
          <a:noFill/>
          <a:ln w="762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Line 28"/>
          <p:cNvSpPr>
            <a:spLocks noChangeShapeType="1"/>
          </p:cNvSpPr>
          <p:nvPr/>
        </p:nvSpPr>
        <p:spPr bwMode="auto">
          <a:xfrm>
            <a:off x="4680000" y="1122760"/>
            <a:ext cx="0" cy="5364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Line 28"/>
          <p:cNvSpPr>
            <a:spLocks noChangeShapeType="1"/>
          </p:cNvSpPr>
          <p:nvPr/>
        </p:nvSpPr>
        <p:spPr bwMode="auto">
          <a:xfrm>
            <a:off x="6120000" y="1440000"/>
            <a:ext cx="0" cy="5040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Line 28"/>
          <p:cNvSpPr>
            <a:spLocks noChangeShapeType="1"/>
          </p:cNvSpPr>
          <p:nvPr/>
        </p:nvSpPr>
        <p:spPr bwMode="auto">
          <a:xfrm>
            <a:off x="7560000" y="1123200"/>
            <a:ext cx="0" cy="53640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Line 4"/>
          <p:cNvSpPr>
            <a:spLocks noChangeShapeType="1"/>
          </p:cNvSpPr>
          <p:nvPr/>
        </p:nvSpPr>
        <p:spPr bwMode="auto">
          <a:xfrm>
            <a:off x="3240000" y="1800000"/>
            <a:ext cx="5760000" cy="0"/>
          </a:xfrm>
          <a:prstGeom prst="line">
            <a:avLst/>
          </a:prstGeom>
          <a:noFill/>
          <a:ln w="3175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Line 4"/>
          <p:cNvSpPr>
            <a:spLocks noChangeShapeType="1"/>
          </p:cNvSpPr>
          <p:nvPr/>
        </p:nvSpPr>
        <p:spPr bwMode="auto">
          <a:xfrm>
            <a:off x="3240000" y="216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Line 4"/>
          <p:cNvSpPr>
            <a:spLocks noChangeShapeType="1"/>
          </p:cNvSpPr>
          <p:nvPr/>
        </p:nvSpPr>
        <p:spPr bwMode="auto">
          <a:xfrm>
            <a:off x="3240000" y="252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Line 4"/>
          <p:cNvSpPr>
            <a:spLocks noChangeShapeType="1"/>
          </p:cNvSpPr>
          <p:nvPr/>
        </p:nvSpPr>
        <p:spPr bwMode="auto">
          <a:xfrm>
            <a:off x="3240000" y="288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Line 4"/>
          <p:cNvSpPr>
            <a:spLocks noChangeShapeType="1"/>
          </p:cNvSpPr>
          <p:nvPr/>
        </p:nvSpPr>
        <p:spPr bwMode="auto">
          <a:xfrm>
            <a:off x="3240000" y="324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Line 4"/>
          <p:cNvSpPr>
            <a:spLocks noChangeShapeType="1"/>
          </p:cNvSpPr>
          <p:nvPr/>
        </p:nvSpPr>
        <p:spPr bwMode="auto">
          <a:xfrm>
            <a:off x="3240000" y="360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Line 4"/>
          <p:cNvSpPr>
            <a:spLocks noChangeShapeType="1"/>
          </p:cNvSpPr>
          <p:nvPr/>
        </p:nvSpPr>
        <p:spPr bwMode="auto">
          <a:xfrm>
            <a:off x="3240000" y="396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Line 4"/>
          <p:cNvSpPr>
            <a:spLocks noChangeShapeType="1"/>
          </p:cNvSpPr>
          <p:nvPr/>
        </p:nvSpPr>
        <p:spPr bwMode="auto">
          <a:xfrm>
            <a:off x="3225119" y="4343098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Line 4"/>
          <p:cNvSpPr>
            <a:spLocks noChangeShapeType="1"/>
          </p:cNvSpPr>
          <p:nvPr/>
        </p:nvSpPr>
        <p:spPr bwMode="auto">
          <a:xfrm>
            <a:off x="3240000" y="468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Line 4"/>
          <p:cNvSpPr>
            <a:spLocks noChangeShapeType="1"/>
          </p:cNvSpPr>
          <p:nvPr/>
        </p:nvSpPr>
        <p:spPr bwMode="auto">
          <a:xfrm>
            <a:off x="3240000" y="504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Line 4"/>
          <p:cNvSpPr>
            <a:spLocks noChangeShapeType="1"/>
          </p:cNvSpPr>
          <p:nvPr/>
        </p:nvSpPr>
        <p:spPr bwMode="auto">
          <a:xfrm>
            <a:off x="3240000" y="540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Line 4"/>
          <p:cNvSpPr>
            <a:spLocks noChangeShapeType="1"/>
          </p:cNvSpPr>
          <p:nvPr/>
        </p:nvSpPr>
        <p:spPr bwMode="auto">
          <a:xfrm>
            <a:off x="3240000" y="576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Line 4"/>
          <p:cNvSpPr>
            <a:spLocks noChangeShapeType="1"/>
          </p:cNvSpPr>
          <p:nvPr/>
        </p:nvSpPr>
        <p:spPr bwMode="auto">
          <a:xfrm>
            <a:off x="3240000" y="6120000"/>
            <a:ext cx="576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Line 4"/>
          <p:cNvSpPr>
            <a:spLocks noChangeShapeType="1"/>
          </p:cNvSpPr>
          <p:nvPr/>
        </p:nvSpPr>
        <p:spPr bwMode="auto">
          <a:xfrm>
            <a:off x="4687800" y="1440000"/>
            <a:ext cx="2880000" cy="0"/>
          </a:xfrm>
          <a:prstGeom prst="line">
            <a:avLst/>
          </a:prstGeom>
          <a:noFill/>
          <a:ln w="12700" cmpd="tri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3456385" y="1218010"/>
            <a:ext cx="11047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Mese</a:t>
            </a:r>
          </a:p>
        </p:txBody>
      </p:sp>
      <p:sp>
        <p:nvSpPr>
          <p:cNvPr id="34" name="Text Box 33"/>
          <p:cNvSpPr txBox="1">
            <a:spLocks noChangeArrowheads="1"/>
          </p:cNvSpPr>
          <p:nvPr/>
        </p:nvSpPr>
        <p:spPr bwMode="auto">
          <a:xfrm>
            <a:off x="5643563" y="1031081"/>
            <a:ext cx="9637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Anno</a:t>
            </a:r>
          </a:p>
        </p:txBody>
      </p:sp>
      <p:sp>
        <p:nvSpPr>
          <p:cNvPr id="35" name="Text Box 34"/>
          <p:cNvSpPr txBox="1">
            <a:spLocks noChangeArrowheads="1"/>
          </p:cNvSpPr>
          <p:nvPr/>
        </p:nvSpPr>
        <p:spPr bwMode="auto">
          <a:xfrm>
            <a:off x="7483981" y="1069182"/>
            <a:ext cx="148656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1pPr>
            <a:lvl2pPr marL="742950" indent="-28575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2pPr>
            <a:lvl3pPr marL="11430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3pPr>
            <a:lvl4pPr marL="16002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4pPr>
            <a:lvl5pPr marL="2057400" indent="-228600"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 b="1" i="1">
                <a:solidFill>
                  <a:schemeClr val="folHlink"/>
                </a:solidFill>
                <a:latin typeface="Arial Rounded MT Bold" panose="020F070403050403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2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Scarto  %</a:t>
            </a:r>
          </a:p>
          <a:p>
            <a:pPr algn="ctr" defTabSz="457200">
              <a:defRPr/>
            </a:pPr>
            <a:r>
              <a:rPr lang="it-IT" altLang="it-IT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it-IT" altLang="it-IT" sz="2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/ </a:t>
            </a:r>
            <a:r>
              <a:rPr lang="it-IT" altLang="it-IT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endParaRPr lang="it-IT" altLang="it-IT" sz="24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36" name="Text Box 35"/>
          <p:cNvSpPr txBox="1">
            <a:spLocks noChangeArrowheads="1"/>
          </p:cNvSpPr>
          <p:nvPr/>
        </p:nvSpPr>
        <p:spPr bwMode="auto">
          <a:xfrm>
            <a:off x="4974432" y="1373981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Text Box 36"/>
          <p:cNvSpPr txBox="1">
            <a:spLocks noChangeArrowheads="1"/>
          </p:cNvSpPr>
          <p:nvPr/>
        </p:nvSpPr>
        <p:spPr bwMode="auto">
          <a:xfrm>
            <a:off x="6418660" y="1373981"/>
            <a:ext cx="91563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24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8" name="Text Box 52"/>
          <p:cNvSpPr txBox="1">
            <a:spLocks noChangeArrowheads="1"/>
          </p:cNvSpPr>
          <p:nvPr/>
        </p:nvSpPr>
        <p:spPr bwMode="auto">
          <a:xfrm>
            <a:off x="3196800" y="1767600"/>
            <a:ext cx="1277914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Gennaio</a:t>
            </a:r>
          </a:p>
        </p:txBody>
      </p:sp>
      <p:sp>
        <p:nvSpPr>
          <p:cNvPr id="39" name="Text Box 55"/>
          <p:cNvSpPr txBox="1">
            <a:spLocks noChangeArrowheads="1"/>
          </p:cNvSpPr>
          <p:nvPr/>
        </p:nvSpPr>
        <p:spPr bwMode="auto">
          <a:xfrm>
            <a:off x="4876801" y="17676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34.957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Text Box 58"/>
          <p:cNvSpPr txBox="1">
            <a:spLocks noChangeArrowheads="1"/>
          </p:cNvSpPr>
          <p:nvPr/>
        </p:nvSpPr>
        <p:spPr bwMode="auto">
          <a:xfrm>
            <a:off x="6312694" y="17676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29.515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Text Box 56"/>
          <p:cNvSpPr txBox="1">
            <a:spLocks noChangeArrowheads="1"/>
          </p:cNvSpPr>
          <p:nvPr/>
        </p:nvSpPr>
        <p:spPr bwMode="auto">
          <a:xfrm>
            <a:off x="7803357" y="176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18.44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2"/>
          <p:cNvSpPr txBox="1">
            <a:spLocks noChangeArrowheads="1"/>
          </p:cNvSpPr>
          <p:nvPr/>
        </p:nvSpPr>
        <p:spPr bwMode="auto">
          <a:xfrm>
            <a:off x="3196800" y="2127600"/>
            <a:ext cx="133402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Febbraio</a:t>
            </a:r>
          </a:p>
        </p:txBody>
      </p:sp>
      <p:sp>
        <p:nvSpPr>
          <p:cNvPr id="43" name="Text Box 55"/>
          <p:cNvSpPr txBox="1">
            <a:spLocks noChangeArrowheads="1"/>
          </p:cNvSpPr>
          <p:nvPr/>
        </p:nvSpPr>
        <p:spPr bwMode="auto">
          <a:xfrm>
            <a:off x="4878000" y="21276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28.668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4" name="Text Box 58"/>
          <p:cNvSpPr txBox="1">
            <a:spLocks noChangeArrowheads="1"/>
          </p:cNvSpPr>
          <p:nvPr/>
        </p:nvSpPr>
        <p:spPr bwMode="auto">
          <a:xfrm>
            <a:off x="6314400" y="21276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25.229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Text Box 56"/>
          <p:cNvSpPr txBox="1">
            <a:spLocks noChangeArrowheads="1"/>
          </p:cNvSpPr>
          <p:nvPr/>
        </p:nvSpPr>
        <p:spPr bwMode="auto">
          <a:xfrm>
            <a:off x="7804800" y="212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13.63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Text Box 52"/>
          <p:cNvSpPr txBox="1">
            <a:spLocks noChangeArrowheads="1"/>
          </p:cNvSpPr>
          <p:nvPr/>
        </p:nvSpPr>
        <p:spPr bwMode="auto">
          <a:xfrm>
            <a:off x="3196800" y="2487600"/>
            <a:ext cx="98745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Marzo</a:t>
            </a:r>
          </a:p>
        </p:txBody>
      </p:sp>
      <p:sp>
        <p:nvSpPr>
          <p:cNvPr id="47" name="Text Box 55"/>
          <p:cNvSpPr txBox="1">
            <a:spLocks noChangeArrowheads="1"/>
          </p:cNvSpPr>
          <p:nvPr/>
        </p:nvSpPr>
        <p:spPr bwMode="auto">
          <a:xfrm>
            <a:off x="4878000" y="24876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34.616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Text Box 58"/>
          <p:cNvSpPr txBox="1">
            <a:spLocks noChangeArrowheads="1"/>
          </p:cNvSpPr>
          <p:nvPr/>
        </p:nvSpPr>
        <p:spPr bwMode="auto">
          <a:xfrm>
            <a:off x="6314400" y="24876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25.066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9" name="Text Box 56"/>
          <p:cNvSpPr txBox="1">
            <a:spLocks noChangeArrowheads="1"/>
          </p:cNvSpPr>
          <p:nvPr/>
        </p:nvSpPr>
        <p:spPr bwMode="auto">
          <a:xfrm>
            <a:off x="7812000" y="248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38.10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Text Box 52"/>
          <p:cNvSpPr txBox="1">
            <a:spLocks noChangeArrowheads="1"/>
          </p:cNvSpPr>
          <p:nvPr/>
        </p:nvSpPr>
        <p:spPr bwMode="auto">
          <a:xfrm>
            <a:off x="3196800" y="2847600"/>
            <a:ext cx="97334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Aprile</a:t>
            </a:r>
          </a:p>
        </p:txBody>
      </p:sp>
      <p:sp>
        <p:nvSpPr>
          <p:cNvPr id="51" name="Text Box 55"/>
          <p:cNvSpPr txBox="1">
            <a:spLocks noChangeArrowheads="1"/>
          </p:cNvSpPr>
          <p:nvPr/>
        </p:nvSpPr>
        <p:spPr bwMode="auto">
          <a:xfrm>
            <a:off x="4856232" y="28476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10.530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58"/>
          <p:cNvSpPr txBox="1">
            <a:spLocks noChangeArrowheads="1"/>
          </p:cNvSpPr>
          <p:nvPr/>
        </p:nvSpPr>
        <p:spPr bwMode="auto">
          <a:xfrm>
            <a:off x="6314400" y="2847600"/>
            <a:ext cx="104547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8.000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3" name="Text Box 56"/>
          <p:cNvSpPr txBox="1">
            <a:spLocks noChangeArrowheads="1"/>
          </p:cNvSpPr>
          <p:nvPr/>
        </p:nvSpPr>
        <p:spPr bwMode="auto">
          <a:xfrm>
            <a:off x="7797600" y="284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31.63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4" name="Text Box 52"/>
          <p:cNvSpPr txBox="1">
            <a:spLocks noChangeArrowheads="1"/>
          </p:cNvSpPr>
          <p:nvPr/>
        </p:nvSpPr>
        <p:spPr bwMode="auto">
          <a:xfrm>
            <a:off x="3196800" y="3207600"/>
            <a:ext cx="113140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Maggio</a:t>
            </a:r>
          </a:p>
        </p:txBody>
      </p:sp>
      <p:sp>
        <p:nvSpPr>
          <p:cNvPr id="55" name="Text Box 55"/>
          <p:cNvSpPr txBox="1">
            <a:spLocks noChangeArrowheads="1"/>
          </p:cNvSpPr>
          <p:nvPr/>
        </p:nvSpPr>
        <p:spPr bwMode="auto">
          <a:xfrm>
            <a:off x="5029200" y="320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9.979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6" name="Text Box 58"/>
          <p:cNvSpPr txBox="1">
            <a:spLocks noChangeArrowheads="1"/>
          </p:cNvSpPr>
          <p:nvPr/>
        </p:nvSpPr>
        <p:spPr bwMode="auto">
          <a:xfrm>
            <a:off x="6390600" y="3207600"/>
            <a:ext cx="9781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7.051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Text Box 56"/>
          <p:cNvSpPr txBox="1">
            <a:spLocks noChangeArrowheads="1"/>
          </p:cNvSpPr>
          <p:nvPr/>
        </p:nvSpPr>
        <p:spPr bwMode="auto">
          <a:xfrm>
            <a:off x="7804800" y="320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41.53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8" name="Text Box 52"/>
          <p:cNvSpPr txBox="1">
            <a:spLocks noChangeArrowheads="1"/>
          </p:cNvSpPr>
          <p:nvPr/>
        </p:nvSpPr>
        <p:spPr bwMode="auto">
          <a:xfrm>
            <a:off x="3196800" y="3567600"/>
            <a:ext cx="112562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Giugno</a:t>
            </a:r>
          </a:p>
        </p:txBody>
      </p:sp>
      <p:sp>
        <p:nvSpPr>
          <p:cNvPr id="60" name="Text Box 55"/>
          <p:cNvSpPr txBox="1">
            <a:spLocks noChangeArrowheads="1"/>
          </p:cNvSpPr>
          <p:nvPr/>
        </p:nvSpPr>
        <p:spPr bwMode="auto">
          <a:xfrm>
            <a:off x="5029200" y="356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6.032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Text Box 58"/>
          <p:cNvSpPr txBox="1">
            <a:spLocks noChangeArrowheads="1"/>
          </p:cNvSpPr>
          <p:nvPr/>
        </p:nvSpPr>
        <p:spPr bwMode="auto">
          <a:xfrm>
            <a:off x="6390000" y="3567600"/>
            <a:ext cx="9781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3.681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2" name="Text Box 56"/>
          <p:cNvSpPr txBox="1">
            <a:spLocks noChangeArrowheads="1"/>
          </p:cNvSpPr>
          <p:nvPr/>
        </p:nvSpPr>
        <p:spPr bwMode="auto">
          <a:xfrm>
            <a:off x="7804800" y="356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63.87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52"/>
          <p:cNvSpPr txBox="1">
            <a:spLocks noChangeArrowheads="1"/>
          </p:cNvSpPr>
          <p:nvPr/>
        </p:nvSpPr>
        <p:spPr bwMode="auto">
          <a:xfrm>
            <a:off x="3196800" y="3927600"/>
            <a:ext cx="98264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Luglio</a:t>
            </a:r>
          </a:p>
        </p:txBody>
      </p:sp>
      <p:sp>
        <p:nvSpPr>
          <p:cNvPr id="64" name="Text Box 55"/>
          <p:cNvSpPr txBox="1">
            <a:spLocks noChangeArrowheads="1"/>
          </p:cNvSpPr>
          <p:nvPr/>
        </p:nvSpPr>
        <p:spPr bwMode="auto">
          <a:xfrm>
            <a:off x="5029200" y="392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5.226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Text Box 58"/>
          <p:cNvSpPr txBox="1">
            <a:spLocks noChangeArrowheads="1"/>
          </p:cNvSpPr>
          <p:nvPr/>
        </p:nvSpPr>
        <p:spPr bwMode="auto">
          <a:xfrm>
            <a:off x="6390000" y="3927600"/>
            <a:ext cx="9781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5.629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6" name="Text Box 56"/>
          <p:cNvSpPr txBox="1">
            <a:spLocks noChangeArrowheads="1"/>
          </p:cNvSpPr>
          <p:nvPr/>
        </p:nvSpPr>
        <p:spPr bwMode="auto">
          <a:xfrm>
            <a:off x="7956600" y="3927600"/>
            <a:ext cx="75052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7.16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Text Box 52"/>
          <p:cNvSpPr txBox="1">
            <a:spLocks noChangeArrowheads="1"/>
          </p:cNvSpPr>
          <p:nvPr/>
        </p:nvSpPr>
        <p:spPr bwMode="auto">
          <a:xfrm>
            <a:off x="3196800" y="4287600"/>
            <a:ext cx="110447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Agosto</a:t>
            </a:r>
          </a:p>
        </p:txBody>
      </p:sp>
      <p:sp>
        <p:nvSpPr>
          <p:cNvPr id="68" name="Text Box 55"/>
          <p:cNvSpPr txBox="1">
            <a:spLocks noChangeArrowheads="1"/>
          </p:cNvSpPr>
          <p:nvPr/>
        </p:nvSpPr>
        <p:spPr bwMode="auto">
          <a:xfrm>
            <a:off x="5029200" y="428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5.000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9" name="Text Box 58"/>
          <p:cNvSpPr txBox="1">
            <a:spLocks noChangeArrowheads="1"/>
          </p:cNvSpPr>
          <p:nvPr/>
        </p:nvSpPr>
        <p:spPr bwMode="auto">
          <a:xfrm>
            <a:off x="6390000" y="4287600"/>
            <a:ext cx="9781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6.510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Text Box 56"/>
          <p:cNvSpPr txBox="1">
            <a:spLocks noChangeArrowheads="1"/>
          </p:cNvSpPr>
          <p:nvPr/>
        </p:nvSpPr>
        <p:spPr bwMode="auto">
          <a:xfrm>
            <a:off x="7804800" y="428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23.20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1" name="Text Box 52"/>
          <p:cNvSpPr txBox="1">
            <a:spLocks noChangeArrowheads="1"/>
          </p:cNvSpPr>
          <p:nvPr/>
        </p:nvSpPr>
        <p:spPr bwMode="auto">
          <a:xfrm>
            <a:off x="3195150" y="4647600"/>
            <a:ext cx="155331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Settembre</a:t>
            </a:r>
          </a:p>
        </p:txBody>
      </p:sp>
      <p:sp>
        <p:nvSpPr>
          <p:cNvPr id="72" name="Text Box 55"/>
          <p:cNvSpPr txBox="1">
            <a:spLocks noChangeArrowheads="1"/>
          </p:cNvSpPr>
          <p:nvPr/>
        </p:nvSpPr>
        <p:spPr bwMode="auto">
          <a:xfrm>
            <a:off x="5029200" y="464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8.215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Text Box 58"/>
          <p:cNvSpPr txBox="1">
            <a:spLocks noChangeArrowheads="1"/>
          </p:cNvSpPr>
          <p:nvPr/>
        </p:nvSpPr>
        <p:spPr bwMode="auto">
          <a:xfrm>
            <a:off x="6390000" y="4647600"/>
            <a:ext cx="9781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6.065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4" name="Text Box 56"/>
          <p:cNvSpPr txBox="1">
            <a:spLocks noChangeArrowheads="1"/>
          </p:cNvSpPr>
          <p:nvPr/>
        </p:nvSpPr>
        <p:spPr bwMode="auto">
          <a:xfrm>
            <a:off x="7804800" y="464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35.45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Text Box 52"/>
          <p:cNvSpPr txBox="1">
            <a:spLocks noChangeArrowheads="1"/>
          </p:cNvSpPr>
          <p:nvPr/>
        </p:nvSpPr>
        <p:spPr bwMode="auto">
          <a:xfrm>
            <a:off x="3196800" y="5007600"/>
            <a:ext cx="1189428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Ottobre</a:t>
            </a:r>
          </a:p>
        </p:txBody>
      </p:sp>
      <p:sp>
        <p:nvSpPr>
          <p:cNvPr id="76" name="Text Box 55"/>
          <p:cNvSpPr txBox="1">
            <a:spLocks noChangeArrowheads="1"/>
          </p:cNvSpPr>
          <p:nvPr/>
        </p:nvSpPr>
        <p:spPr bwMode="auto">
          <a:xfrm>
            <a:off x="5029200" y="500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6.040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7" name="Text Box 58"/>
          <p:cNvSpPr txBox="1">
            <a:spLocks noChangeArrowheads="1"/>
          </p:cNvSpPr>
          <p:nvPr/>
        </p:nvSpPr>
        <p:spPr bwMode="auto">
          <a:xfrm>
            <a:off x="6390000" y="5007600"/>
            <a:ext cx="9781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7.685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8" name="Text Box 56"/>
          <p:cNvSpPr txBox="1">
            <a:spLocks noChangeArrowheads="1"/>
          </p:cNvSpPr>
          <p:nvPr/>
        </p:nvSpPr>
        <p:spPr bwMode="auto">
          <a:xfrm>
            <a:off x="7804800" y="500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21.41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52"/>
          <p:cNvSpPr txBox="1">
            <a:spLocks noChangeArrowheads="1"/>
          </p:cNvSpPr>
          <p:nvPr/>
        </p:nvSpPr>
        <p:spPr bwMode="auto">
          <a:xfrm>
            <a:off x="3196800" y="5367600"/>
            <a:ext cx="15302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Novembre</a:t>
            </a:r>
          </a:p>
        </p:txBody>
      </p:sp>
      <p:sp>
        <p:nvSpPr>
          <p:cNvPr id="80" name="Text Box 55"/>
          <p:cNvSpPr txBox="1">
            <a:spLocks noChangeArrowheads="1"/>
          </p:cNvSpPr>
          <p:nvPr/>
        </p:nvSpPr>
        <p:spPr bwMode="auto">
          <a:xfrm>
            <a:off x="5029200" y="536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6.341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1" name="Text Box 58"/>
          <p:cNvSpPr txBox="1">
            <a:spLocks noChangeArrowheads="1"/>
          </p:cNvSpPr>
          <p:nvPr/>
        </p:nvSpPr>
        <p:spPr bwMode="auto">
          <a:xfrm>
            <a:off x="6390000" y="5367600"/>
            <a:ext cx="9781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7.557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2" name="Text Box 56"/>
          <p:cNvSpPr txBox="1">
            <a:spLocks noChangeArrowheads="1"/>
          </p:cNvSpPr>
          <p:nvPr/>
        </p:nvSpPr>
        <p:spPr bwMode="auto">
          <a:xfrm>
            <a:off x="7804800" y="53676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16.09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3" name="Text Box 52"/>
          <p:cNvSpPr txBox="1">
            <a:spLocks noChangeArrowheads="1"/>
          </p:cNvSpPr>
          <p:nvPr/>
        </p:nvSpPr>
        <p:spPr bwMode="auto">
          <a:xfrm>
            <a:off x="3196800" y="5724000"/>
            <a:ext cx="145713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Dicembre</a:t>
            </a:r>
          </a:p>
        </p:txBody>
      </p:sp>
      <p:sp>
        <p:nvSpPr>
          <p:cNvPr id="84" name="Text Box 58"/>
          <p:cNvSpPr txBox="1">
            <a:spLocks noChangeArrowheads="1"/>
          </p:cNvSpPr>
          <p:nvPr/>
        </p:nvSpPr>
        <p:spPr bwMode="auto">
          <a:xfrm>
            <a:off x="6219150" y="5724000"/>
            <a:ext cx="11384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19.570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5" name="Text Box 56"/>
          <p:cNvSpPr txBox="1">
            <a:spLocks noChangeArrowheads="1"/>
          </p:cNvSpPr>
          <p:nvPr/>
        </p:nvSpPr>
        <p:spPr bwMode="auto">
          <a:xfrm>
            <a:off x="7804800" y="57240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17.05</a:t>
            </a:r>
            <a:endParaRPr lang="it-IT" altLang="it-IT" sz="21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6" name="Text Box 55"/>
          <p:cNvSpPr txBox="1">
            <a:spLocks noChangeArrowheads="1"/>
          </p:cNvSpPr>
          <p:nvPr/>
        </p:nvSpPr>
        <p:spPr bwMode="auto">
          <a:xfrm>
            <a:off x="4878000" y="5724000"/>
            <a:ext cx="10711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16.233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7" name="Text Box 52"/>
          <p:cNvSpPr txBox="1">
            <a:spLocks noChangeArrowheads="1"/>
          </p:cNvSpPr>
          <p:nvPr/>
        </p:nvSpPr>
        <p:spPr bwMode="auto">
          <a:xfrm>
            <a:off x="3196800" y="6084000"/>
            <a:ext cx="123912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</a:t>
            </a:r>
          </a:p>
        </p:txBody>
      </p:sp>
      <p:sp>
        <p:nvSpPr>
          <p:cNvPr id="88" name="Text Box 55"/>
          <p:cNvSpPr txBox="1">
            <a:spLocks noChangeArrowheads="1"/>
          </p:cNvSpPr>
          <p:nvPr/>
        </p:nvSpPr>
        <p:spPr bwMode="auto">
          <a:xfrm>
            <a:off x="4725600" y="6084000"/>
            <a:ext cx="12314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171.837</a:t>
            </a:r>
            <a:endParaRPr lang="it-IT" altLang="it-IT" sz="21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9" name="Text Box 58"/>
          <p:cNvSpPr txBox="1">
            <a:spLocks noChangeArrowheads="1"/>
          </p:cNvSpPr>
          <p:nvPr/>
        </p:nvSpPr>
        <p:spPr bwMode="auto">
          <a:xfrm>
            <a:off x="6047700" y="6084000"/>
            <a:ext cx="12987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151.558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90" name="Text Box 56"/>
          <p:cNvSpPr txBox="1">
            <a:spLocks noChangeArrowheads="1"/>
          </p:cNvSpPr>
          <p:nvPr/>
        </p:nvSpPr>
        <p:spPr bwMode="auto">
          <a:xfrm>
            <a:off x="7804800" y="6084000"/>
            <a:ext cx="91082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100" i="1" dirty="0" smtClean="0">
                <a:solidFill>
                  <a:srgbClr val="14F70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13.38</a:t>
            </a:r>
            <a:endParaRPr lang="it-IT" altLang="it-IT" sz="2100" i="1" dirty="0">
              <a:solidFill>
                <a:srgbClr val="14F70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019647"/>
      </p:ext>
    </p:ext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750"/>
                            </p:stCondLst>
                            <p:childTnLst>
                              <p:par>
                                <p:cTn id="12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3500"/>
                            </p:stCondLst>
                            <p:childTnLst>
                              <p:par>
                                <p:cTn id="138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0"/>
                            </p:stCondLst>
                            <p:childTnLst>
                              <p:par>
                                <p:cTn id="172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750"/>
                            </p:stCondLst>
                            <p:childTnLst>
                              <p:par>
                                <p:cTn id="189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6500"/>
                            </p:stCondLst>
                            <p:childTnLst>
                              <p:par>
                                <p:cTn id="206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7250"/>
                            </p:stCondLst>
                            <p:childTnLst>
                              <p:par>
                                <p:cTn id="223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8000"/>
                            </p:stCondLst>
                            <p:childTnLst>
                              <p:par>
                                <p:cTn id="240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8750"/>
                            </p:stCondLst>
                            <p:childTnLst>
                              <p:par>
                                <p:cTn id="257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9500"/>
                            </p:stCondLst>
                            <p:childTnLst>
                              <p:par>
                                <p:cTn id="274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91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8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11750"/>
                            </p:stCondLst>
                            <p:childTnLst>
                              <p:par>
                                <p:cTn id="325" presetID="2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7" name="Text Box 33"/>
          <p:cNvSpPr txBox="1">
            <a:spLocks noChangeArrowheads="1"/>
          </p:cNvSpPr>
          <p:nvPr/>
        </p:nvSpPr>
        <p:spPr bwMode="auto">
          <a:xfrm>
            <a:off x="5030430" y="-71437"/>
            <a:ext cx="191655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tabLst>
                <a:tab pos="812800" algn="l"/>
              </a:tabLst>
              <a:defRPr/>
            </a:pPr>
            <a:r>
              <a:rPr lang="it-IT" altLang="it-IT" sz="32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grafico</a:t>
            </a:r>
            <a:endParaRPr lang="it-IT" altLang="it-IT" sz="3200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1" name="Rectangle 32"/>
          <p:cNvSpPr>
            <a:spLocks noChangeArrowheads="1"/>
          </p:cNvSpPr>
          <p:nvPr/>
        </p:nvSpPr>
        <p:spPr bwMode="auto">
          <a:xfrm>
            <a:off x="5209384" y="764382"/>
            <a:ext cx="161925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Text Box 66"/>
          <p:cNvSpPr txBox="1">
            <a:spLocks noChangeArrowheads="1"/>
          </p:cNvSpPr>
          <p:nvPr/>
        </p:nvSpPr>
        <p:spPr bwMode="auto">
          <a:xfrm>
            <a:off x="6051308" y="744281"/>
            <a:ext cx="61427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2018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Rectangle 64"/>
          <p:cNvSpPr>
            <a:spLocks noChangeArrowheads="1"/>
          </p:cNvSpPr>
          <p:nvPr/>
        </p:nvSpPr>
        <p:spPr bwMode="auto">
          <a:xfrm>
            <a:off x="5209385" y="659100"/>
            <a:ext cx="809625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4" name="Text Box 65"/>
          <p:cNvSpPr txBox="1">
            <a:spLocks noChangeArrowheads="1"/>
          </p:cNvSpPr>
          <p:nvPr/>
        </p:nvSpPr>
        <p:spPr bwMode="auto">
          <a:xfrm>
            <a:off x="5240539" y="637475"/>
            <a:ext cx="61427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5" name="Rectangle 101"/>
          <p:cNvSpPr>
            <a:spLocks noChangeArrowheads="1"/>
          </p:cNvSpPr>
          <p:nvPr/>
        </p:nvSpPr>
        <p:spPr bwMode="auto">
          <a:xfrm>
            <a:off x="2748705" y="1157340"/>
            <a:ext cx="6480000" cy="5652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auto">
          <a:xfrm>
            <a:off x="3600000" y="1348978"/>
            <a:ext cx="46152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2880000" y="1235869"/>
            <a:ext cx="66845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gen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8" name="Text Box 14"/>
          <p:cNvSpPr txBox="1">
            <a:spLocks noChangeArrowheads="1"/>
          </p:cNvSpPr>
          <p:nvPr/>
        </p:nvSpPr>
        <p:spPr bwMode="auto">
          <a:xfrm>
            <a:off x="8193144" y="1469342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29.515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9" name="Rectangle 28"/>
          <p:cNvSpPr>
            <a:spLocks noChangeArrowheads="1"/>
          </p:cNvSpPr>
          <p:nvPr/>
        </p:nvSpPr>
        <p:spPr bwMode="auto">
          <a:xfrm>
            <a:off x="3600000" y="1240632"/>
            <a:ext cx="54000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0" name="Text Box 29"/>
          <p:cNvSpPr txBox="1">
            <a:spLocks noChangeArrowheads="1"/>
          </p:cNvSpPr>
          <p:nvPr/>
        </p:nvSpPr>
        <p:spPr bwMode="auto">
          <a:xfrm>
            <a:off x="8218709" y="1222772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34.957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2880000" y="1694260"/>
            <a:ext cx="59599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feb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3600000" y="1807369"/>
            <a:ext cx="38952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Box 14"/>
          <p:cNvSpPr txBox="1">
            <a:spLocks noChangeArrowheads="1"/>
          </p:cNvSpPr>
          <p:nvPr/>
        </p:nvSpPr>
        <p:spPr bwMode="auto">
          <a:xfrm>
            <a:off x="7473785" y="1916564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25.229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4" name="Rectangle 30"/>
          <p:cNvSpPr>
            <a:spLocks noChangeArrowheads="1"/>
          </p:cNvSpPr>
          <p:nvPr/>
        </p:nvSpPr>
        <p:spPr bwMode="auto">
          <a:xfrm>
            <a:off x="3600000" y="1700213"/>
            <a:ext cx="44280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 Box 29"/>
          <p:cNvSpPr txBox="1">
            <a:spLocks noChangeArrowheads="1"/>
          </p:cNvSpPr>
          <p:nvPr/>
        </p:nvSpPr>
        <p:spPr bwMode="auto">
          <a:xfrm>
            <a:off x="7262128" y="1680425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28.668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2880000" y="2150269"/>
            <a:ext cx="70403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mar</a:t>
            </a:r>
          </a:p>
        </p:txBody>
      </p:sp>
      <p:sp>
        <p:nvSpPr>
          <p:cNvPr id="27" name="Rectangle 4"/>
          <p:cNvSpPr>
            <a:spLocks noChangeArrowheads="1"/>
          </p:cNvSpPr>
          <p:nvPr/>
        </p:nvSpPr>
        <p:spPr bwMode="auto">
          <a:xfrm>
            <a:off x="3600000" y="2266951"/>
            <a:ext cx="38700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Text Box 14"/>
          <p:cNvSpPr txBox="1">
            <a:spLocks noChangeArrowheads="1"/>
          </p:cNvSpPr>
          <p:nvPr/>
        </p:nvSpPr>
        <p:spPr bwMode="auto">
          <a:xfrm>
            <a:off x="7440672" y="2383744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25.066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34"/>
          <p:cNvSpPr>
            <a:spLocks noChangeArrowheads="1"/>
          </p:cNvSpPr>
          <p:nvPr/>
        </p:nvSpPr>
        <p:spPr bwMode="auto">
          <a:xfrm>
            <a:off x="3600000" y="2158603"/>
            <a:ext cx="53460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8171084" y="2146697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34.616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1" name="Text Box 19"/>
          <p:cNvSpPr txBox="1">
            <a:spLocks noChangeArrowheads="1"/>
          </p:cNvSpPr>
          <p:nvPr/>
        </p:nvSpPr>
        <p:spPr bwMode="auto">
          <a:xfrm>
            <a:off x="2880000" y="2612231"/>
            <a:ext cx="635110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apr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2" name="Rectangle 5"/>
          <p:cNvSpPr>
            <a:spLocks noChangeArrowheads="1"/>
          </p:cNvSpPr>
          <p:nvPr/>
        </p:nvSpPr>
        <p:spPr bwMode="auto">
          <a:xfrm>
            <a:off x="3600000" y="2725341"/>
            <a:ext cx="12348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 Box 14"/>
          <p:cNvSpPr txBox="1">
            <a:spLocks noChangeArrowheads="1"/>
          </p:cNvSpPr>
          <p:nvPr/>
        </p:nvSpPr>
        <p:spPr bwMode="auto">
          <a:xfrm>
            <a:off x="4809499" y="2830511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8.000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4" name="Rectangle 37"/>
          <p:cNvSpPr>
            <a:spLocks noChangeArrowheads="1"/>
          </p:cNvSpPr>
          <p:nvPr/>
        </p:nvSpPr>
        <p:spPr bwMode="auto">
          <a:xfrm>
            <a:off x="3600000" y="2619376"/>
            <a:ext cx="16236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 Box 29"/>
          <p:cNvSpPr txBox="1">
            <a:spLocks noChangeArrowheads="1"/>
          </p:cNvSpPr>
          <p:nvPr/>
        </p:nvSpPr>
        <p:spPr bwMode="auto">
          <a:xfrm>
            <a:off x="4441821" y="2584847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10.530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6" name="Text Box 20"/>
          <p:cNvSpPr txBox="1">
            <a:spLocks noChangeArrowheads="1"/>
          </p:cNvSpPr>
          <p:nvPr/>
        </p:nvSpPr>
        <p:spPr bwMode="auto">
          <a:xfrm>
            <a:off x="2880000" y="3070622"/>
            <a:ext cx="748603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mag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3600000" y="3184922"/>
            <a:ext cx="10872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8" name="Text Box 14"/>
          <p:cNvSpPr txBox="1">
            <a:spLocks noChangeArrowheads="1"/>
          </p:cNvSpPr>
          <p:nvPr/>
        </p:nvSpPr>
        <p:spPr bwMode="auto">
          <a:xfrm>
            <a:off x="4655746" y="3293153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7.051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0" name="Rectangle 40"/>
          <p:cNvSpPr>
            <a:spLocks noChangeArrowheads="1"/>
          </p:cNvSpPr>
          <p:nvPr/>
        </p:nvSpPr>
        <p:spPr bwMode="auto">
          <a:xfrm>
            <a:off x="3600000" y="3076576"/>
            <a:ext cx="15408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Text Box 29"/>
          <p:cNvSpPr txBox="1">
            <a:spLocks noChangeArrowheads="1"/>
          </p:cNvSpPr>
          <p:nvPr/>
        </p:nvSpPr>
        <p:spPr bwMode="auto">
          <a:xfrm>
            <a:off x="4474026" y="3056561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9.979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21"/>
          <p:cNvSpPr txBox="1">
            <a:spLocks noChangeArrowheads="1"/>
          </p:cNvSpPr>
          <p:nvPr/>
        </p:nvSpPr>
        <p:spPr bwMode="auto">
          <a:xfrm>
            <a:off x="2880000" y="3530203"/>
            <a:ext cx="583814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giu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3600000" y="3643313"/>
            <a:ext cx="5652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Text Box 14"/>
          <p:cNvSpPr txBox="1">
            <a:spLocks noChangeArrowheads="1"/>
          </p:cNvSpPr>
          <p:nvPr/>
        </p:nvSpPr>
        <p:spPr bwMode="auto">
          <a:xfrm>
            <a:off x="4133683" y="3749900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3.681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Rectangle 43"/>
          <p:cNvSpPr>
            <a:spLocks noChangeArrowheads="1"/>
          </p:cNvSpPr>
          <p:nvPr/>
        </p:nvSpPr>
        <p:spPr bwMode="auto">
          <a:xfrm>
            <a:off x="3600000" y="3534966"/>
            <a:ext cx="9288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Text Box 29"/>
          <p:cNvSpPr txBox="1">
            <a:spLocks noChangeArrowheads="1"/>
          </p:cNvSpPr>
          <p:nvPr/>
        </p:nvSpPr>
        <p:spPr bwMode="auto">
          <a:xfrm>
            <a:off x="3845831" y="3518297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6.032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7" name="Text Box 22"/>
          <p:cNvSpPr txBox="1">
            <a:spLocks noChangeArrowheads="1"/>
          </p:cNvSpPr>
          <p:nvPr/>
        </p:nvSpPr>
        <p:spPr bwMode="auto">
          <a:xfrm>
            <a:off x="2880000" y="3986212"/>
            <a:ext cx="583814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lug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8" name="Rectangle 8"/>
          <p:cNvSpPr>
            <a:spLocks noChangeArrowheads="1"/>
          </p:cNvSpPr>
          <p:nvPr/>
        </p:nvSpPr>
        <p:spPr bwMode="auto">
          <a:xfrm>
            <a:off x="3600000" y="4101703"/>
            <a:ext cx="8676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Text Box 14"/>
          <p:cNvSpPr txBox="1">
            <a:spLocks noChangeArrowheads="1"/>
          </p:cNvSpPr>
          <p:nvPr/>
        </p:nvSpPr>
        <p:spPr bwMode="auto">
          <a:xfrm>
            <a:off x="4443924" y="4081010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5.629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0" name="Rectangle 46"/>
          <p:cNvSpPr>
            <a:spLocks noChangeArrowheads="1"/>
          </p:cNvSpPr>
          <p:nvPr/>
        </p:nvSpPr>
        <p:spPr bwMode="auto">
          <a:xfrm>
            <a:off x="3600000" y="3994547"/>
            <a:ext cx="8064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" name="Text Box 29"/>
          <p:cNvSpPr txBox="1">
            <a:spLocks noChangeArrowheads="1"/>
          </p:cNvSpPr>
          <p:nvPr/>
        </p:nvSpPr>
        <p:spPr bwMode="auto">
          <a:xfrm>
            <a:off x="3741873" y="3970961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5.226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2" name="Text Box 23"/>
          <p:cNvSpPr txBox="1">
            <a:spLocks noChangeArrowheads="1"/>
          </p:cNvSpPr>
          <p:nvPr/>
        </p:nvSpPr>
        <p:spPr bwMode="auto">
          <a:xfrm>
            <a:off x="2880000" y="4448175"/>
            <a:ext cx="66492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ago</a:t>
            </a:r>
          </a:p>
        </p:txBody>
      </p: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3600000" y="4568428"/>
            <a:ext cx="10044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4" name="Text Box 14"/>
          <p:cNvSpPr txBox="1">
            <a:spLocks noChangeArrowheads="1"/>
          </p:cNvSpPr>
          <p:nvPr/>
        </p:nvSpPr>
        <p:spPr bwMode="auto">
          <a:xfrm>
            <a:off x="4573191" y="4548188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6.510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5" name="Rectangle 49"/>
          <p:cNvSpPr>
            <a:spLocks noChangeArrowheads="1"/>
          </p:cNvSpPr>
          <p:nvPr/>
        </p:nvSpPr>
        <p:spPr bwMode="auto">
          <a:xfrm>
            <a:off x="3600000" y="4452938"/>
            <a:ext cx="7704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6" name="Text Box 29"/>
          <p:cNvSpPr txBox="1">
            <a:spLocks noChangeArrowheads="1"/>
          </p:cNvSpPr>
          <p:nvPr/>
        </p:nvSpPr>
        <p:spPr bwMode="auto">
          <a:xfrm>
            <a:off x="3706317" y="4447211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5.000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Text Box 24"/>
          <p:cNvSpPr txBox="1">
            <a:spLocks noChangeArrowheads="1"/>
          </p:cNvSpPr>
          <p:nvPr/>
        </p:nvSpPr>
        <p:spPr bwMode="auto">
          <a:xfrm>
            <a:off x="2880000" y="4904185"/>
            <a:ext cx="585417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set</a:t>
            </a:r>
          </a:p>
        </p:txBody>
      </p:sp>
      <p:sp>
        <p:nvSpPr>
          <p:cNvPr id="58" name="Rectangle 10"/>
          <p:cNvSpPr>
            <a:spLocks noChangeArrowheads="1"/>
          </p:cNvSpPr>
          <p:nvPr/>
        </p:nvSpPr>
        <p:spPr bwMode="auto">
          <a:xfrm>
            <a:off x="3600000" y="5019676"/>
            <a:ext cx="9360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9" name="Text Box 14"/>
          <p:cNvSpPr txBox="1">
            <a:spLocks noChangeArrowheads="1"/>
          </p:cNvSpPr>
          <p:nvPr/>
        </p:nvSpPr>
        <p:spPr bwMode="auto">
          <a:xfrm>
            <a:off x="4519218" y="5145086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6.065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Rectangle 52"/>
          <p:cNvSpPr>
            <a:spLocks noChangeArrowheads="1"/>
          </p:cNvSpPr>
          <p:nvPr/>
        </p:nvSpPr>
        <p:spPr bwMode="auto">
          <a:xfrm>
            <a:off x="3600000" y="4911328"/>
            <a:ext cx="12672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2" name="Text Box 29"/>
          <p:cNvSpPr txBox="1">
            <a:spLocks noChangeArrowheads="1"/>
          </p:cNvSpPr>
          <p:nvPr/>
        </p:nvSpPr>
        <p:spPr bwMode="auto">
          <a:xfrm>
            <a:off x="4186918" y="4894886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8.215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3" name="Text Box 25"/>
          <p:cNvSpPr txBox="1">
            <a:spLocks noChangeArrowheads="1"/>
          </p:cNvSpPr>
          <p:nvPr/>
        </p:nvSpPr>
        <p:spPr bwMode="auto">
          <a:xfrm>
            <a:off x="2880000" y="5362575"/>
            <a:ext cx="543739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ott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0" name="Rectangle 11"/>
          <p:cNvSpPr>
            <a:spLocks noChangeArrowheads="1"/>
          </p:cNvSpPr>
          <p:nvPr/>
        </p:nvSpPr>
        <p:spPr bwMode="auto">
          <a:xfrm>
            <a:off x="3600000" y="5479257"/>
            <a:ext cx="11844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4" name="Text Box 14"/>
          <p:cNvSpPr txBox="1">
            <a:spLocks noChangeArrowheads="1"/>
          </p:cNvSpPr>
          <p:nvPr/>
        </p:nvSpPr>
        <p:spPr bwMode="auto">
          <a:xfrm>
            <a:off x="4753486" y="5467355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7.685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5" name="Rectangle 55"/>
          <p:cNvSpPr>
            <a:spLocks noChangeArrowheads="1"/>
          </p:cNvSpPr>
          <p:nvPr/>
        </p:nvSpPr>
        <p:spPr bwMode="auto">
          <a:xfrm>
            <a:off x="3600000" y="5370910"/>
            <a:ext cx="9324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6" name="Text Box 29"/>
          <p:cNvSpPr txBox="1">
            <a:spLocks noChangeArrowheads="1"/>
          </p:cNvSpPr>
          <p:nvPr/>
        </p:nvSpPr>
        <p:spPr bwMode="auto">
          <a:xfrm>
            <a:off x="3863750" y="5352089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6.040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7" name="Text Box 26"/>
          <p:cNvSpPr txBox="1">
            <a:spLocks noChangeArrowheads="1"/>
          </p:cNvSpPr>
          <p:nvPr/>
        </p:nvSpPr>
        <p:spPr bwMode="auto">
          <a:xfrm>
            <a:off x="2880000" y="5820966"/>
            <a:ext cx="673582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nov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8" name="Rectangle 12"/>
          <p:cNvSpPr>
            <a:spLocks noChangeArrowheads="1"/>
          </p:cNvSpPr>
          <p:nvPr/>
        </p:nvSpPr>
        <p:spPr bwMode="auto">
          <a:xfrm>
            <a:off x="3600000" y="5937647"/>
            <a:ext cx="11664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9" name="Text Box 14"/>
          <p:cNvSpPr txBox="1">
            <a:spLocks noChangeArrowheads="1"/>
          </p:cNvSpPr>
          <p:nvPr/>
        </p:nvSpPr>
        <p:spPr bwMode="auto">
          <a:xfrm>
            <a:off x="4738946" y="5915035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7.557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0" name="Rectangle 58"/>
          <p:cNvSpPr>
            <a:spLocks noChangeArrowheads="1"/>
          </p:cNvSpPr>
          <p:nvPr/>
        </p:nvSpPr>
        <p:spPr bwMode="auto">
          <a:xfrm>
            <a:off x="3600000" y="5829301"/>
            <a:ext cx="9792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" name="Text Box 29"/>
          <p:cNvSpPr txBox="1">
            <a:spLocks noChangeArrowheads="1"/>
          </p:cNvSpPr>
          <p:nvPr/>
        </p:nvSpPr>
        <p:spPr bwMode="auto">
          <a:xfrm>
            <a:off x="3911378" y="5804306"/>
            <a:ext cx="670376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6.341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2" name="Text Box 27"/>
          <p:cNvSpPr txBox="1">
            <a:spLocks noChangeArrowheads="1"/>
          </p:cNvSpPr>
          <p:nvPr/>
        </p:nvSpPr>
        <p:spPr bwMode="auto">
          <a:xfrm>
            <a:off x="2880000" y="6282928"/>
            <a:ext cx="598241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100" i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Rounded MT Bold" panose="020F0704030504030204" pitchFamily="34" charset="0"/>
              </a:rPr>
              <a:t>dic</a:t>
            </a:r>
            <a:endParaRPr lang="it-IT" altLang="it-IT" sz="2100" i="1" dirty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3" name="Rectangle 13"/>
          <p:cNvSpPr>
            <a:spLocks noChangeArrowheads="1"/>
          </p:cNvSpPr>
          <p:nvPr/>
        </p:nvSpPr>
        <p:spPr bwMode="auto">
          <a:xfrm>
            <a:off x="3600000" y="6396038"/>
            <a:ext cx="30204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4" name="Text Box 14"/>
          <p:cNvSpPr txBox="1">
            <a:spLocks noChangeArrowheads="1"/>
          </p:cNvSpPr>
          <p:nvPr/>
        </p:nvSpPr>
        <p:spPr bwMode="auto">
          <a:xfrm>
            <a:off x="6577971" y="6371790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19.570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5" name="Rectangle 61"/>
          <p:cNvSpPr>
            <a:spLocks noChangeArrowheads="1"/>
          </p:cNvSpPr>
          <p:nvPr/>
        </p:nvSpPr>
        <p:spPr bwMode="auto">
          <a:xfrm>
            <a:off x="3600000" y="6288882"/>
            <a:ext cx="25020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6" name="Text Box 29"/>
          <p:cNvSpPr txBox="1">
            <a:spLocks noChangeArrowheads="1"/>
          </p:cNvSpPr>
          <p:nvPr/>
        </p:nvSpPr>
        <p:spPr bwMode="auto">
          <a:xfrm>
            <a:off x="5331085" y="6285325"/>
            <a:ext cx="7777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16.233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7" name="Rectangle 32"/>
          <p:cNvSpPr>
            <a:spLocks noChangeArrowheads="1"/>
          </p:cNvSpPr>
          <p:nvPr/>
        </p:nvSpPr>
        <p:spPr bwMode="auto">
          <a:xfrm>
            <a:off x="6097191" y="4651772"/>
            <a:ext cx="1216800" cy="270272"/>
          </a:xfrm>
          <a:prstGeom prst="rect">
            <a:avLst/>
          </a:prstGeom>
          <a:gradFill rotWithShape="1">
            <a:gsLst>
              <a:gs pos="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8" name="Text Box 65"/>
          <p:cNvSpPr txBox="1">
            <a:spLocks noChangeArrowheads="1"/>
          </p:cNvSpPr>
          <p:nvPr/>
        </p:nvSpPr>
        <p:spPr bwMode="auto">
          <a:xfrm>
            <a:off x="6098213" y="4638675"/>
            <a:ext cx="124328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>
                    <a:lumMod val="95000"/>
                  </a:prst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 2018</a:t>
            </a:r>
            <a:endParaRPr lang="it-IT" altLang="it-IT" sz="1400" i="1" dirty="0">
              <a:solidFill>
                <a:prstClr val="white">
                  <a:lumMod val="95000"/>
                </a:prst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9" name="Text Box 63"/>
          <p:cNvSpPr txBox="1">
            <a:spLocks noChangeArrowheads="1"/>
          </p:cNvSpPr>
          <p:nvPr/>
        </p:nvSpPr>
        <p:spPr bwMode="auto">
          <a:xfrm>
            <a:off x="7309248" y="4629150"/>
            <a:ext cx="88517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151.558</a:t>
            </a:r>
            <a:endParaRPr lang="it-IT" altLang="it-IT" sz="1400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0" name="Rectangle 64"/>
          <p:cNvSpPr>
            <a:spLocks noChangeArrowheads="1"/>
          </p:cNvSpPr>
          <p:nvPr/>
        </p:nvSpPr>
        <p:spPr bwMode="auto">
          <a:xfrm>
            <a:off x="6096188" y="4308637"/>
            <a:ext cx="1483200" cy="270272"/>
          </a:xfrm>
          <a:prstGeom prst="rect">
            <a:avLst/>
          </a:prstGeom>
          <a:gradFill rotWithShape="1">
            <a:gsLst>
              <a:gs pos="0">
                <a:srgbClr val="767600"/>
              </a:gs>
              <a:gs pos="50000">
                <a:srgbClr val="FFFF00"/>
              </a:gs>
              <a:gs pos="100000">
                <a:srgbClr val="767600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1" name="Text Box 65"/>
          <p:cNvSpPr txBox="1">
            <a:spLocks noChangeArrowheads="1"/>
          </p:cNvSpPr>
          <p:nvPr/>
        </p:nvSpPr>
        <p:spPr bwMode="auto">
          <a:xfrm>
            <a:off x="6104555" y="4295775"/>
            <a:ext cx="119609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Totale 2019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82" name="Text Box 62"/>
          <p:cNvSpPr txBox="1">
            <a:spLocks noChangeArrowheads="1"/>
          </p:cNvSpPr>
          <p:nvPr/>
        </p:nvSpPr>
        <p:spPr bwMode="auto">
          <a:xfrm>
            <a:off x="7572831" y="4296966"/>
            <a:ext cx="885179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14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171.837</a:t>
            </a:r>
            <a:endParaRPr lang="it-IT" altLang="it-IT" sz="14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02629"/>
      </p:ext>
    </p:extLst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"/>
                            </p:stCondLst>
                            <p:childTnLst>
                              <p:par>
                                <p:cTn id="7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25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6750"/>
                            </p:stCondLst>
                            <p:childTnLst>
                              <p:par>
                                <p:cTn id="1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25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7750"/>
                            </p:stCondLst>
                            <p:childTnLst>
                              <p:par>
                                <p:cTn id="1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8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4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500"/>
                            </p:stCondLst>
                            <p:childTnLst>
                              <p:par>
                                <p:cTn id="1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750"/>
                            </p:stCondLst>
                            <p:childTnLst>
                              <p:par>
                                <p:cTn id="1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250"/>
                            </p:stCondLst>
                            <p:childTnLst>
                              <p:par>
                                <p:cTn id="17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9500"/>
                            </p:stCondLst>
                            <p:childTnLst>
                              <p:par>
                                <p:cTn id="1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4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4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750"/>
                            </p:stCondLst>
                            <p:childTnLst>
                              <p:par>
                                <p:cTn id="2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7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4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11750"/>
                            </p:stCondLst>
                            <p:childTnLst>
                              <p:par>
                                <p:cTn id="2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12250"/>
                            </p:stCondLst>
                            <p:childTnLst>
                              <p:par>
                                <p:cTn id="2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750"/>
                            </p:stCondLst>
                            <p:childTnLst>
                              <p:par>
                                <p:cTn id="2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4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3250"/>
                            </p:stCondLst>
                            <p:childTnLst>
                              <p:par>
                                <p:cTn id="270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1" fill="hold">
                            <p:stCondLst>
                              <p:cond delay="14250"/>
                            </p:stCondLst>
                            <p:childTnLst>
                              <p:par>
                                <p:cTn id="2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 animBg="1"/>
      <p:bldP spid="12" grpId="0"/>
      <p:bldP spid="14" grpId="0"/>
      <p:bldP spid="15" grpId="0" animBg="1"/>
      <p:bldP spid="17" grpId="0"/>
      <p:bldP spid="18" grpId="0"/>
      <p:bldP spid="20" grpId="0"/>
      <p:bldP spid="21" grpId="0"/>
      <p:bldP spid="22" grpId="0" animBg="1"/>
      <p:bldP spid="23" grpId="0"/>
      <p:bldP spid="24" grpId="0" animBg="1"/>
      <p:bldP spid="25" grpId="0"/>
      <p:bldP spid="26" grpId="0"/>
      <p:bldP spid="27" grpId="0" animBg="1"/>
      <p:bldP spid="28" grpId="0"/>
      <p:bldP spid="29" grpId="0" animBg="1"/>
      <p:bldP spid="30" grpId="0"/>
      <p:bldP spid="31" grpId="0"/>
      <p:bldP spid="32" grpId="0" animBg="1"/>
      <p:bldP spid="33" grpId="0"/>
      <p:bldP spid="34" grpId="0" animBg="1"/>
      <p:bldP spid="35" grpId="0"/>
      <p:bldP spid="36" grpId="0"/>
      <p:bldP spid="37" grpId="0" animBg="1"/>
      <p:bldP spid="38" grpId="0"/>
      <p:bldP spid="40" grpId="0" animBg="1"/>
      <p:bldP spid="41" grpId="0"/>
      <p:bldP spid="42" grpId="0"/>
      <p:bldP spid="43" grpId="0" animBg="1"/>
      <p:bldP spid="44" grpId="0"/>
      <p:bldP spid="45" grpId="0" animBg="1"/>
      <p:bldP spid="46" grpId="0"/>
      <p:bldP spid="47" grpId="0"/>
      <p:bldP spid="48" grpId="0" animBg="1"/>
      <p:bldP spid="49" grpId="0"/>
      <p:bldP spid="50" grpId="0" animBg="1"/>
      <p:bldP spid="51" grpId="0"/>
      <p:bldP spid="52" grpId="0"/>
      <p:bldP spid="53" grpId="0" animBg="1"/>
      <p:bldP spid="54" grpId="0"/>
      <p:bldP spid="55" grpId="0" animBg="1"/>
      <p:bldP spid="56" grpId="0"/>
      <p:bldP spid="57" grpId="0"/>
      <p:bldP spid="58" grpId="0" animBg="1"/>
      <p:bldP spid="59" grpId="0"/>
      <p:bldP spid="61" grpId="0" animBg="1"/>
      <p:bldP spid="62" grpId="0"/>
      <p:bldP spid="63" grpId="0"/>
      <p:bldP spid="60" grpId="0" animBg="1"/>
      <p:bldP spid="64" grpId="0"/>
      <p:bldP spid="65" grpId="0" animBg="1"/>
      <p:bldP spid="66" grpId="0"/>
      <p:bldP spid="67" grpId="0"/>
      <p:bldP spid="68" grpId="0" animBg="1"/>
      <p:bldP spid="69" grpId="0"/>
      <p:bldP spid="70" grpId="0" animBg="1"/>
      <p:bldP spid="71" grpId="0"/>
      <p:bldP spid="72" grpId="0"/>
      <p:bldP spid="73" grpId="0" animBg="1"/>
      <p:bldP spid="74" grpId="0"/>
      <p:bldP spid="75" grpId="0" animBg="1"/>
      <p:bldP spid="76" grpId="0"/>
      <p:bldP spid="77" grpId="0" animBg="1"/>
      <p:bldP spid="78" grpId="0"/>
      <p:bldP spid="79" grpId="0"/>
      <p:bldP spid="81" grpId="0"/>
      <p:bldP spid="8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659028" y="1372791"/>
            <a:ext cx="8958543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Non so se vi siete accorti che da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uglio in poi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(ad esclusione di settembre)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gli accessi sono calati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circa il 20%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596191" y="3796922"/>
            <a:ext cx="7389010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isogna capire il perché e cercare il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imedio,  magari rendendo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ancora più interessante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 nostro sito.</a:t>
            </a:r>
          </a:p>
        </p:txBody>
      </p:sp>
    </p:spTree>
    <p:extLst>
      <p:ext uri="{BB962C8B-B14F-4D97-AF65-F5344CB8AC3E}">
        <p14:creationId xmlns:p14="http://schemas.microsoft.com/office/powerpoint/2010/main" val="4097958513"/>
      </p:ext>
    </p:extLst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2049393" y="1601391"/>
            <a:ext cx="8177816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Uno degli scopi non secondari del sito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anche quello di fornire ai cronometristi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ell’Associazione un moderno strumento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interlocuzione per tutte quelle necessità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di comunicazione  tra il vertice e la base che 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sono l’essenza di ogni attività associativa.</a:t>
            </a:r>
            <a:endParaRPr lang="it-IT" altLang="it-IT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70445"/>
      </p:ext>
    </p:extLst>
  </p:cSld>
  <p:clrMapOvr>
    <a:masterClrMapping/>
  </p:clrMapOvr>
  <p:transition spd="med" advTm="9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76763" y="1163241"/>
            <a:ext cx="10608803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tutte queste esigenze è stata appositamente predisposta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sezione </a:t>
            </a:r>
            <a:endParaRPr lang="it-IT" altLang="it-IT" sz="2800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7345" y="2128848"/>
            <a:ext cx="2481081" cy="612000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573503" y="2801541"/>
            <a:ext cx="10596235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ove ciascuno di noi può venire a conoscenza delle direttive,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visionare il calendario delle gare,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dare la propria disponibilità,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onsultare la scheda personale,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aggiornarsi sui regolamenti,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fornirsi della modulistica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 quant’altro. 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46945"/>
      </p:ext>
    </p:extLst>
  </p:cSld>
  <p:clrMapOvr>
    <a:masterClrMapping/>
  </p:clrMapOvr>
  <p:transition spd="med" advTm="1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980"/>
                            </p:stCondLst>
                            <p:childTnLst>
                              <p:par>
                                <p:cTn id="11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8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3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98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3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48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3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98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1250684" y="1944291"/>
            <a:ext cx="977524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Purtroppo si è notato che nonostante le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ontinue sollecitazioni molti cronometristi non si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servono di questo indispensabile strumento,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col risultato che comunicazioni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anche importanti non giungono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 destinazione.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701283"/>
      </p:ext>
    </p:extLst>
  </p:cSld>
  <p:clrMapOvr>
    <a:masterClrMapping/>
  </p:clrMapOvr>
  <p:transition spd="med"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2" name="Text Box 4"/>
          <p:cNvSpPr txBox="1">
            <a:spLocks noChangeArrowheads="1"/>
          </p:cNvSpPr>
          <p:nvPr/>
        </p:nvSpPr>
        <p:spPr bwMode="auto">
          <a:xfrm>
            <a:off x="2190061" y="1118026"/>
            <a:ext cx="819788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Principalmente per questo motivo ha preso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corpo la decisione di offrire un’ulteriore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trumento divulgativo, riesumando 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6952" y="2828010"/>
            <a:ext cx="5238095" cy="600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193460" y="3582591"/>
            <a:ext cx="8194487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 più in formato cartaceo spedito a casa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 come mini notiziario tascabile 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 inviato  via mail ad ogni  cronometrista</a:t>
            </a:r>
          </a:p>
          <a:p>
            <a:pPr algn="ctr" defTabSz="457200">
              <a:defRPr/>
            </a:pPr>
            <a:r>
              <a:rPr lang="it-IT" altLang="it-IT" sz="30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spera vada  a colmare quel vuoto</a:t>
            </a:r>
            <a:endParaRPr lang="it-IT" altLang="it-IT" sz="30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informativo fonte di qualche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disguido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.</a:t>
            </a: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268943"/>
      </p:ext>
    </p:extLst>
  </p:cSld>
  <p:clrMapOvr>
    <a:masterClrMapping/>
  </p:clrMapOvr>
  <p:transition spd="med"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5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repeatCount="3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5572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70" name="Text Box 2"/>
          <p:cNvSpPr txBox="1">
            <a:spLocks noChangeArrowheads="1"/>
          </p:cNvSpPr>
          <p:nvPr/>
        </p:nvSpPr>
        <p:spPr bwMode="auto">
          <a:xfrm>
            <a:off x="3867151" y="1533525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65571" name="Text Box 3"/>
          <p:cNvSpPr txBox="1">
            <a:spLocks noChangeArrowheads="1"/>
          </p:cNvSpPr>
          <p:nvPr/>
        </p:nvSpPr>
        <p:spPr bwMode="auto">
          <a:xfrm>
            <a:off x="3920729" y="1478757"/>
            <a:ext cx="184731" cy="323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endParaRPr lang="it-IT" altLang="it-IT" sz="150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48935"/>
            <a:ext cx="10058400" cy="791529"/>
          </a:xfrm>
          <a:prstGeom prst="rect">
            <a:avLst/>
          </a:prstGeom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692760" y="1658541"/>
            <a:ext cx="7195881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Tutti possono contribuire a rendere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empre più …frizzante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1859443" y="3792141"/>
            <a:ext cx="9167318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ondividendo  impressioni, piccole curiosità,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resoconti di servizi, foto e quant’altro che 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ontribuisca a  vivacizzare il nostro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piccolo giornalino web.</a:t>
            </a:r>
          </a:p>
          <a:p>
            <a:pPr algn="ctr" defTabSz="457200">
              <a:defRPr/>
            </a:pPr>
            <a:endParaRPr lang="it-IT" altLang="it-IT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511" y="2972790"/>
            <a:ext cx="4242857" cy="486000"/>
          </a:xfrm>
          <a:prstGeom prst="rect">
            <a:avLst/>
          </a:prstGeom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624511"/>
      </p:ext>
    </p:extLst>
  </p:cSld>
  <p:clrMapOvr>
    <a:masterClrMapping/>
  </p:clrMapOvr>
  <p:transition spd="med" advTm="1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9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9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9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95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95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AutoShape 2" descr="Risultati immagini per sport festival bolzano 2019"/>
          <p:cNvSpPr>
            <a:spLocks noChangeAspect="1" noChangeArrowheads="1"/>
          </p:cNvSpPr>
          <p:nvPr/>
        </p:nvSpPr>
        <p:spPr bwMode="auto">
          <a:xfrm>
            <a:off x="155575" y="-144463"/>
            <a:ext cx="2687638" cy="268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457200"/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ttangolo 7"/>
          <p:cNvSpPr/>
          <p:nvPr/>
        </p:nvSpPr>
        <p:spPr>
          <a:xfrm>
            <a:off x="5733817" y="2733967"/>
            <a:ext cx="6559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5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</a:rPr>
              <a:t>&amp;</a:t>
            </a:r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1982" y="1966311"/>
            <a:ext cx="2943636" cy="24196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Immagine 10"/>
          <p:cNvPicPr>
            <a:picLocks noChangeAspect="1"/>
          </p:cNvPicPr>
          <p:nvPr/>
        </p:nvPicPr>
        <p:blipFill rotWithShape="1">
          <a:blip r:embed="rId5"/>
          <a:srcRect l="12119" r="10043"/>
          <a:stretch/>
        </p:blipFill>
        <p:spPr>
          <a:xfrm>
            <a:off x="6774876" y="1965600"/>
            <a:ext cx="3272486" cy="241920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962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5000">
        <p14:doors dir="vert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544106" y="1468041"/>
            <a:ext cx="7069115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L’anno scorso qualcuno di noi ha</a:t>
            </a:r>
            <a:endParaRPr lang="it-IT" altLang="it-IT" sz="28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avuto la temeraria idea di ipotizzare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partecipazione dell’Associazione alla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A50E82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FIERA DEL TEMPO LIBERO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2848" y="74126"/>
            <a:ext cx="1576638" cy="1296000"/>
          </a:xfrm>
          <a:prstGeom prst="rect">
            <a:avLst/>
          </a:prstGeom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46321" y="3714207"/>
            <a:ext cx="7617085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l’intendimento era quello di 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</a:t>
            </a: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arci conoscere non solo sui campi di gara,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 anche in altri contesti.</a:t>
            </a: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180879" y="1409965"/>
            <a:ext cx="979768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L’idea era veramente temeraria, perché si trattava 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 inventare dal nulla qualcosa che fosse all’altezza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della situazione. Ma con un briciolo di incoscienza</a:t>
            </a:r>
          </a:p>
          <a:p>
            <a:pPr algn="ctr" defTabSz="457200">
              <a:defRPr/>
            </a:pPr>
            <a:r>
              <a:rPr lang="it-IT" altLang="it-IT" sz="30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 passò ben presto dall’ipotesi alla fase operativa.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033158" y="3039684"/>
            <a:ext cx="10065384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endParaRPr lang="it-IT" altLang="it-IT" sz="30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 realizzazione del progetto 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fu 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laboriosa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, ma poi, grazie 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all’aiuto di un manipolo di volonterosi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 25 Aprile fummo in grado di inaugurare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il nostro stand  nell’ambito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«</a:t>
            </a:r>
            <a:r>
              <a:rPr lang="it-IT" altLang="it-IT" sz="2800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sportissimo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», il settore della Fiera</a:t>
            </a:r>
          </a:p>
          <a:p>
            <a:pPr algn="ctr"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</a:t>
            </a:r>
            <a:r>
              <a:rPr lang="it-IT" altLang="it-IT" sz="28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edicato  alle federazioni sportive.</a:t>
            </a:r>
          </a:p>
        </p:txBody>
      </p:sp>
    </p:spTree>
    <p:extLst>
      <p:ext uri="{BB962C8B-B14F-4D97-AF65-F5344CB8AC3E}">
        <p14:creationId xmlns:p14="http://schemas.microsoft.com/office/powerpoint/2010/main" val="3539354466"/>
      </p:ext>
    </p:extLst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5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5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5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610"/>
                            </p:stCondLst>
                            <p:childTnLst>
                              <p:par>
                                <p:cTn id="15" presetID="27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5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5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5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730"/>
                            </p:stCondLst>
                            <p:childTnLst>
                              <p:par>
                                <p:cTn id="21" presetID="2" presetClass="exit" presetSubtype="2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23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73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  <p:bldP spid="9" grpId="1"/>
      <p:bldP spid="10" grpId="0"/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3740358" y="-61615"/>
            <a:ext cx="47112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4000" b="1" i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  <a:latin typeface="Arial Rounded MT Bold" panose="020F0704030504030204" pitchFamily="34" charset="0"/>
              </a:rPr>
              <a:t>qualche immagine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98" y="1438106"/>
            <a:ext cx="1576638" cy="12960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0" y="790705"/>
            <a:ext cx="7688135" cy="5766102"/>
          </a:xfrm>
          <a:prstGeom prst="rect">
            <a:avLst/>
          </a:prstGeom>
          <a:ln>
            <a:solidFill>
              <a:srgbClr val="514A4A"/>
            </a:solidFill>
          </a:ln>
        </p:spPr>
      </p:pic>
      <p:pic>
        <p:nvPicPr>
          <p:cNvPr id="10" name="Immagin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0" y="792000"/>
            <a:ext cx="7688135" cy="576610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0" y="792000"/>
            <a:ext cx="7688135" cy="576610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0" y="792000"/>
            <a:ext cx="7688135" cy="576610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8" name="Immagine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0" y="792000"/>
            <a:ext cx="7688135" cy="576610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2" name="Immagine 2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0" y="792000"/>
            <a:ext cx="7689599" cy="57672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000" y="792000"/>
            <a:ext cx="7688135" cy="576610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807046750"/>
      </p:ext>
    </p:extLst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8089" y="195194"/>
            <a:ext cx="2252271" cy="1296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1859679" y="1628061"/>
            <a:ext cx="8719951" cy="5447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Archiviata in maniera positiva, anche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funzione del reclutamento di nuove leve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l’esperienza della 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Fiera Tempo Libero</a:t>
            </a:r>
            <a:endParaRPr lang="it-IT" altLang="it-IT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on ci abbiamo pensato due volte ad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derire all’iniziativa del Comune di Bolzano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he ogni anno chiama tutti a raccolta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per promuovere l’attività sportiva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patrocinando lo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Sport Festival</a:t>
            </a:r>
          </a:p>
          <a:p>
            <a:pPr algn="ctr" defTabSz="457200">
              <a:defRPr/>
            </a:pPr>
            <a:r>
              <a:rPr lang="it-IT" altLang="it-IT" sz="28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68639124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Rettangolo 5"/>
          <p:cNvSpPr/>
          <p:nvPr/>
        </p:nvSpPr>
        <p:spPr>
          <a:xfrm>
            <a:off x="3906614" y="-61615"/>
            <a:ext cx="471129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457200"/>
            <a:r>
              <a:rPr lang="it-IT" sz="4000" b="1" i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12700" dist="38100" dir="2700000" algn="tl" rotWithShape="0">
                    <a:prstClr val="black">
                      <a:lumMod val="50000"/>
                    </a:prstClr>
                  </a:outerShdw>
                </a:effectLst>
                <a:latin typeface="Arial Rounded MT Bold" panose="020F0704030504030204" pitchFamily="34" charset="0"/>
              </a:rPr>
              <a:t>qualche immagine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792000"/>
            <a:ext cx="7680000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448" y="1474874"/>
            <a:ext cx="1876893" cy="1080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792000"/>
            <a:ext cx="7680000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792000"/>
            <a:ext cx="7680000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792000"/>
            <a:ext cx="7680000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5" name="Immagin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0000" y="792000"/>
            <a:ext cx="7680000" cy="57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8947263" y="6276404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2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1781044"/>
      </p:ext>
    </p:extLst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820</Words>
  <Application>Microsoft Office PowerPoint</Application>
  <PresentationFormat>Widescreen</PresentationFormat>
  <Paragraphs>276</Paragraphs>
  <Slides>23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23</vt:i4>
      </vt:variant>
    </vt:vector>
  </HeadingPairs>
  <TitlesOfParts>
    <vt:vector size="33" baseType="lpstr">
      <vt:lpstr>Arial</vt:lpstr>
      <vt:lpstr>Arial Rounded MT Bold</vt:lpstr>
      <vt:lpstr>Calibri</vt:lpstr>
      <vt:lpstr>Century Gothic</vt:lpstr>
      <vt:lpstr>Impact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5</cp:revision>
  <dcterms:created xsi:type="dcterms:W3CDTF">2020-02-08T06:14:58Z</dcterms:created>
  <dcterms:modified xsi:type="dcterms:W3CDTF">2020-02-08T08:23:36Z</dcterms:modified>
</cp:coreProperties>
</file>