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6"/>
  </p:notesMasterIdLst>
  <p:sldIdLst>
    <p:sldId id="258" r:id="rId3"/>
    <p:sldId id="259" r:id="rId4"/>
    <p:sldId id="318" r:id="rId5"/>
    <p:sldId id="319" r:id="rId6"/>
    <p:sldId id="260" r:id="rId7"/>
    <p:sldId id="261" r:id="rId8"/>
    <p:sldId id="262" r:id="rId9"/>
    <p:sldId id="263" r:id="rId10"/>
    <p:sldId id="320" r:id="rId11"/>
    <p:sldId id="264" r:id="rId12"/>
    <p:sldId id="265" r:id="rId13"/>
    <p:sldId id="266" r:id="rId14"/>
    <p:sldId id="321" r:id="rId15"/>
    <p:sldId id="267" r:id="rId16"/>
    <p:sldId id="268" r:id="rId17"/>
    <p:sldId id="322" r:id="rId18"/>
    <p:sldId id="323" r:id="rId19"/>
    <p:sldId id="324" r:id="rId20"/>
    <p:sldId id="325" r:id="rId21"/>
    <p:sldId id="326" r:id="rId22"/>
    <p:sldId id="270" r:id="rId23"/>
    <p:sldId id="271" r:id="rId24"/>
    <p:sldId id="272" r:id="rId2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0913"/>
    <a:srgbClr val="33CC33"/>
    <a:srgbClr val="66FF66"/>
    <a:srgbClr val="00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5804" autoAdjust="0"/>
    <p:restoredTop sz="94660"/>
  </p:normalViewPr>
  <p:slideViewPr>
    <p:cSldViewPr snapToGrid="0">
      <p:cViewPr varScale="1">
        <p:scale>
          <a:sx n="63" d="100"/>
          <a:sy n="63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06/02/2024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8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252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9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483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20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121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867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761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12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51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56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5986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347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977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7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570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8019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5951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6958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3343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6151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3369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6331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9434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4977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2670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634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3518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8765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31955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454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35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883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05957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3556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3.pn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png"/><Relationship Id="rId5" Type="http://schemas.openxmlformats.org/officeDocument/2006/relationships/image" Target="../media/image7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jpeg"/><Relationship Id="rId3" Type="http://schemas.openxmlformats.org/officeDocument/2006/relationships/image" Target="../media/image4.png"/><Relationship Id="rId7" Type="http://schemas.openxmlformats.org/officeDocument/2006/relationships/image" Target="../media/image20.jpeg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png"/><Relationship Id="rId11" Type="http://schemas.openxmlformats.org/officeDocument/2006/relationships/image" Target="../media/image24.jpeg"/><Relationship Id="rId5" Type="http://schemas.openxmlformats.org/officeDocument/2006/relationships/image" Target="../media/image7.png"/><Relationship Id="rId10" Type="http://schemas.openxmlformats.org/officeDocument/2006/relationships/image" Target="../media/image23.jpeg"/><Relationship Id="rId4" Type="http://schemas.openxmlformats.org/officeDocument/2006/relationships/image" Target="../media/image3.png"/><Relationship Id="rId9" Type="http://schemas.openxmlformats.org/officeDocument/2006/relationships/image" Target="../media/image22.jpeg"/><Relationship Id="rId1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jpg"/><Relationship Id="rId5" Type="http://schemas.openxmlformats.org/officeDocument/2006/relationships/image" Target="../media/image27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3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image" Target="../media/image4.png"/><Relationship Id="rId7" Type="http://schemas.openxmlformats.org/officeDocument/2006/relationships/image" Target="../media/image4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10" Type="http://schemas.openxmlformats.org/officeDocument/2006/relationships/image" Target="../media/image44.jpeg"/><Relationship Id="rId4" Type="http://schemas.openxmlformats.org/officeDocument/2006/relationships/image" Target="../media/image38.jpg"/><Relationship Id="rId9" Type="http://schemas.openxmlformats.org/officeDocument/2006/relationships/image" Target="../media/image4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7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3" Type="http://schemas.openxmlformats.org/officeDocument/2006/relationships/image" Target="../media/image3.png"/><Relationship Id="rId7" Type="http://schemas.openxmlformats.org/officeDocument/2006/relationships/image" Target="../media/image5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0.jpg"/><Relationship Id="rId5" Type="http://schemas.openxmlformats.org/officeDocument/2006/relationships/image" Target="../media/image49.jpeg"/><Relationship Id="rId4" Type="http://schemas.openxmlformats.org/officeDocument/2006/relationships/image" Target="../media/image48.jpg"/><Relationship Id="rId9" Type="http://schemas.openxmlformats.org/officeDocument/2006/relationships/image" Target="../media/image5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4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9.jpeg"/><Relationship Id="rId11" Type="http://schemas.openxmlformats.org/officeDocument/2006/relationships/image" Target="../media/image4.png"/><Relationship Id="rId5" Type="http://schemas.openxmlformats.org/officeDocument/2006/relationships/image" Target="../media/image58.jpeg"/><Relationship Id="rId10" Type="http://schemas.openxmlformats.org/officeDocument/2006/relationships/image" Target="../media/image63.jpeg"/><Relationship Id="rId4" Type="http://schemas.openxmlformats.org/officeDocument/2006/relationships/image" Target="../media/image57.jpeg"/><Relationship Id="rId9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4.pn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jpg"/><Relationship Id="rId5" Type="http://schemas.openxmlformats.org/officeDocument/2006/relationships/image" Target="../media/image27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5.jpg"/><Relationship Id="rId3" Type="http://schemas.openxmlformats.org/officeDocument/2006/relationships/image" Target="../media/image3.png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2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3.png"/><Relationship Id="rId7" Type="http://schemas.openxmlformats.org/officeDocument/2006/relationships/image" Target="../media/image7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7.jpeg"/><Relationship Id="rId10" Type="http://schemas.openxmlformats.org/officeDocument/2006/relationships/image" Target="../media/image82.png"/><Relationship Id="rId4" Type="http://schemas.openxmlformats.org/officeDocument/2006/relationships/image" Target="../media/image76.jpeg"/><Relationship Id="rId9" Type="http://schemas.openxmlformats.org/officeDocument/2006/relationships/image" Target="../media/image8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4.png"/><Relationship Id="rId7" Type="http://schemas.openxmlformats.org/officeDocument/2006/relationships/image" Target="../media/image8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10" Type="http://schemas.openxmlformats.org/officeDocument/2006/relationships/image" Target="../media/image89.jpeg"/><Relationship Id="rId4" Type="http://schemas.openxmlformats.org/officeDocument/2006/relationships/image" Target="../media/image3.png"/><Relationship Id="rId9" Type="http://schemas.openxmlformats.org/officeDocument/2006/relationships/image" Target="../media/image8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057520" y="4537256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2024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 bwMode="auto">
          <a:xfrm>
            <a:off x="73713" y="43330"/>
            <a:ext cx="12060000" cy="676800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4000" b="1" smtClean="0">
              <a:solidFill>
                <a:srgbClr val="F2AA6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103638" y="5489310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1</a:t>
            </a:r>
            <a:endParaRPr lang="it-IT" altLang="it-IT" sz="320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756678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7" name="Text Box 9"/>
          <p:cNvSpPr txBox="1">
            <a:spLocks noChangeArrowheads="1"/>
          </p:cNvSpPr>
          <p:nvPr/>
        </p:nvSpPr>
        <p:spPr bwMode="auto">
          <a:xfrm>
            <a:off x="2123336" y="1352724"/>
            <a:ext cx="783579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8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Ordinaria </a:t>
            </a:r>
            <a:r>
              <a:rPr lang="it-IT" altLang="it-IT" sz="40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2024</a:t>
            </a:r>
            <a:endParaRPr lang="it-IT" altLang="it-IT" sz="40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1018" name="Text Box 10"/>
          <p:cNvSpPr txBox="1">
            <a:spLocks noChangeArrowheads="1"/>
          </p:cNvSpPr>
          <p:nvPr/>
        </p:nvSpPr>
        <p:spPr bwMode="auto">
          <a:xfrm>
            <a:off x="4993860" y="2294406"/>
            <a:ext cx="218046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it-IT" altLang="it-IT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l’attività</a:t>
            </a:r>
            <a:endParaRPr lang="it-IT" altLang="it-IT" sz="4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1019" name="Text Box 11"/>
          <p:cNvSpPr txBox="1">
            <a:spLocks noChangeArrowheads="1"/>
          </p:cNvSpPr>
          <p:nvPr/>
        </p:nvSpPr>
        <p:spPr bwMode="auto">
          <a:xfrm>
            <a:off x="4429066" y="3104031"/>
            <a:ext cx="333148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000" i="1" dirty="0">
                <a:solidFill>
                  <a:srgbClr val="A50E82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statistiche</a:t>
            </a:r>
          </a:p>
        </p:txBody>
      </p:sp>
      <p:sp>
        <p:nvSpPr>
          <p:cNvPr id="171020" name="Text Box 12"/>
          <p:cNvSpPr txBox="1">
            <a:spLocks noChangeArrowheads="1"/>
          </p:cNvSpPr>
          <p:nvPr/>
        </p:nvSpPr>
        <p:spPr bwMode="auto">
          <a:xfrm>
            <a:off x="4370087" y="3913656"/>
            <a:ext cx="340990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classifiche</a:t>
            </a:r>
          </a:p>
        </p:txBody>
      </p:sp>
      <p:sp>
        <p:nvSpPr>
          <p:cNvPr id="171021" name="Text Box 13"/>
          <p:cNvSpPr txBox="1">
            <a:spLocks noChangeArrowheads="1"/>
          </p:cNvSpPr>
          <p:nvPr/>
        </p:nvSpPr>
        <p:spPr bwMode="auto">
          <a:xfrm>
            <a:off x="4030338" y="4723281"/>
            <a:ext cx="394986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ed altro ancora</a:t>
            </a:r>
          </a:p>
        </p:txBody>
      </p:sp>
      <p:sp>
        <p:nvSpPr>
          <p:cNvPr id="171025" name="Text Box 17"/>
          <p:cNvSpPr txBox="1">
            <a:spLocks noChangeArrowheads="1"/>
          </p:cNvSpPr>
          <p:nvPr/>
        </p:nvSpPr>
        <p:spPr bwMode="auto">
          <a:xfrm>
            <a:off x="3871216" y="5534653"/>
            <a:ext cx="430585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buona visione</a:t>
            </a:r>
          </a:p>
        </p:txBody>
      </p:sp>
      <p:sp>
        <p:nvSpPr>
          <p:cNvPr id="3" name="AutoShape 2" descr="Risultati immagini per emotic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it-IT">
              <a:solidFill>
                <a:prstClr val="white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4681" y="2845323"/>
            <a:ext cx="2056737" cy="1872000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240" y="185827"/>
            <a:ext cx="1770120" cy="1188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78749129"/>
      </p:ext>
    </p:extLst>
  </p:cSld>
  <p:clrMapOvr>
    <a:masterClrMapping/>
  </p:clrMapOvr>
  <p:transition advTm="1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5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250"/>
                            </p:stCondLst>
                            <p:childTnLst>
                              <p:par>
                                <p:cTn id="35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710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710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710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7" grpId="0"/>
      <p:bldP spid="171018" grpId="0" autoUpdateAnimBg="0"/>
      <p:bldP spid="171018" grpId="1"/>
      <p:bldP spid="171019" grpId="0" autoUpdateAnimBg="0"/>
      <p:bldP spid="171019" grpId="1"/>
      <p:bldP spid="171020" grpId="0" autoUpdateAnimBg="0"/>
      <p:bldP spid="171020" grpId="1"/>
      <p:bldP spid="171021" grpId="0" autoUpdateAnimBg="0"/>
      <p:bldP spid="171021" grpId="1"/>
      <p:bldP spid="17102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Text Box 2"/>
          <p:cNvSpPr txBox="1">
            <a:spLocks noChangeArrowheads="1"/>
          </p:cNvSpPr>
          <p:nvPr/>
        </p:nvSpPr>
        <p:spPr bwMode="auto">
          <a:xfrm>
            <a:off x="4476691" y="872323"/>
            <a:ext cx="32707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u="sng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Ordine del Giorno</a:t>
            </a:r>
          </a:p>
        </p:txBody>
      </p:sp>
      <p:sp>
        <p:nvSpPr>
          <p:cNvPr id="235523" name="Text Box 3"/>
          <p:cNvSpPr txBox="1">
            <a:spLocks noChangeArrowheads="1"/>
          </p:cNvSpPr>
          <p:nvPr/>
        </p:nvSpPr>
        <p:spPr bwMode="auto">
          <a:xfrm>
            <a:off x="2880000" y="1619250"/>
            <a:ext cx="661918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1.- Elezione degli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Organi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ssembleari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5530" name="Text Box 10"/>
          <p:cNvSpPr txBox="1">
            <a:spLocks noChangeArrowheads="1"/>
          </p:cNvSpPr>
          <p:nvPr/>
        </p:nvSpPr>
        <p:spPr bwMode="auto">
          <a:xfrm>
            <a:off x="3486150" y="6334125"/>
            <a:ext cx="33534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sp>
        <p:nvSpPr>
          <p:cNvPr id="235531" name="Text Box 11"/>
          <p:cNvSpPr txBox="1">
            <a:spLocks noChangeArrowheads="1"/>
          </p:cNvSpPr>
          <p:nvPr/>
        </p:nvSpPr>
        <p:spPr bwMode="auto">
          <a:xfrm>
            <a:off x="2159705" y="159732"/>
            <a:ext cx="78920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L’assemblea si svolgerà secondo il seguente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2880000" y="2160000"/>
            <a:ext cx="68032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2.- Relazione tecnico-morale del C.D.</a:t>
            </a: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2880000" y="2700000"/>
            <a:ext cx="44392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3.- Relazione  finanziaria</a:t>
            </a: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2880000" y="3240000"/>
            <a:ext cx="67118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4.- Relazione  Revisori Fondo Comune</a:t>
            </a: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880000" y="3780000"/>
            <a:ext cx="78145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5.- Relazione 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responsabile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pparecchiature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2880000" y="4320000"/>
            <a:ext cx="73957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6.-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Discussione sulle relazioni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votazione</a:t>
            </a: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2880000" y="4860000"/>
            <a:ext cx="382239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7.- Varie ed eventuali</a:t>
            </a: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2880000" y="5400000"/>
            <a:ext cx="334085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8.- Chiusura lavori</a:t>
            </a: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012015"/>
      </p:ext>
    </p:extLst>
  </p:cSld>
  <p:clrMapOvr>
    <a:masterClrMapping/>
  </p:clrMapOvr>
  <p:transition spd="med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2" grpId="0"/>
      <p:bldP spid="235523" grpId="0"/>
      <p:bldP spid="235531" grpId="0"/>
      <p:bldP spid="16" grpId="0"/>
      <p:bldP spid="17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0" name="Text Box 10"/>
          <p:cNvSpPr txBox="1">
            <a:spLocks noChangeArrowheads="1"/>
          </p:cNvSpPr>
          <p:nvPr/>
        </p:nvSpPr>
        <p:spPr bwMode="auto">
          <a:xfrm>
            <a:off x="3486150" y="6334125"/>
            <a:ext cx="33534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08422" y="431001"/>
            <a:ext cx="7859652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tabLst>
                <a:tab pos="3771900" algn="l"/>
              </a:tabLst>
              <a:defRPr/>
            </a:pP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 </a:t>
            </a: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ringraziarvi </a:t>
            </a:r>
            <a:endParaRPr lang="it-IT" altLang="it-IT" sz="4400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 </a:t>
            </a: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vostra partecipazione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</a:t>
            </a: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diamo il benvenuto…</a:t>
            </a:r>
            <a:endParaRPr lang="it-IT" altLang="it-IT" sz="4400" i="1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3809861" y="5361518"/>
            <a:ext cx="482863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…sperando di non </a:t>
            </a:r>
          </a:p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annoiarvi troppo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196" y="2605328"/>
            <a:ext cx="4220164" cy="220058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645496"/>
      </p:ext>
    </p:extLst>
  </p:cSld>
  <p:clrMapOvr>
    <a:masterClrMapping/>
  </p:clrMapOvr>
  <p:transition spd="med"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7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0" name="Text Box 10"/>
          <p:cNvSpPr txBox="1">
            <a:spLocks noChangeArrowheads="1"/>
          </p:cNvSpPr>
          <p:nvPr/>
        </p:nvSpPr>
        <p:spPr bwMode="auto">
          <a:xfrm>
            <a:off x="3486150" y="6334125"/>
            <a:ext cx="33534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937" y="2367196"/>
            <a:ext cx="3810532" cy="2381582"/>
          </a:xfrm>
          <a:prstGeom prst="rect">
            <a:avLst/>
          </a:prstGeom>
        </p:spPr>
      </p:pic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3311313" y="427938"/>
            <a:ext cx="5544531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4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NOSTRA STRUTTURA</a:t>
            </a:r>
            <a:endParaRPr lang="it-IT" altLang="it-IT" sz="3400" i="1" u="sng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815144"/>
      </p:ext>
    </p:extLst>
  </p:cSld>
  <p:clrMapOvr>
    <a:masterClrMapping/>
  </p:clrMapOvr>
  <p:transition spd="med"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9279" y="1950049"/>
            <a:ext cx="3712411" cy="360952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916" y="3352650"/>
            <a:ext cx="1143160" cy="714475"/>
          </a:xfrm>
          <a:prstGeom prst="rect">
            <a:avLst/>
          </a:prstGeom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756141" y="33338"/>
            <a:ext cx="4426276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4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Consiglio </a:t>
            </a:r>
            <a:r>
              <a:rPr lang="it-IT" altLang="it-IT" sz="34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Direttivo</a:t>
            </a:r>
            <a:endParaRPr lang="it-IT" altLang="it-IT" sz="3400" i="1" u="sng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9" name="Picture 5" descr="StegherMari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7" y="907257"/>
            <a:ext cx="890588" cy="102631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1" descr="CostaDario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98508">
            <a:off x="6256735" y="5445706"/>
            <a:ext cx="809625" cy="102512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magine 14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24"/>
          <a:stretch>
            <a:fillRect/>
          </a:stretch>
        </p:blipFill>
        <p:spPr bwMode="auto">
          <a:xfrm rot="7454994">
            <a:off x="7468791" y="4505325"/>
            <a:ext cx="890588" cy="1026319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SartoriGuid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40000">
            <a:off x="7902178" y="2972991"/>
            <a:ext cx="837010" cy="10251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SantiMauro"/>
          <p:cNvPicPr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26508">
            <a:off x="7191971" y="1591270"/>
            <a:ext cx="809625" cy="10251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magine 18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0574">
            <a:off x="3278637" y="2812656"/>
            <a:ext cx="811255" cy="1026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0" name="Immagine 19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5201">
            <a:off x="3509244" y="4335536"/>
            <a:ext cx="811255" cy="1026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9379678">
            <a:off x="4044897" y="1418006"/>
            <a:ext cx="877900" cy="1103472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42399">
            <a:off x="4695464" y="5395193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61955773"/>
      </p:ext>
    </p:extLst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8" name="Text Box 2"/>
          <p:cNvSpPr txBox="1">
            <a:spLocks noChangeArrowheads="1"/>
          </p:cNvSpPr>
          <p:nvPr/>
        </p:nvSpPr>
        <p:spPr bwMode="auto">
          <a:xfrm>
            <a:off x="4749247" y="4801791"/>
            <a:ext cx="2611356" cy="993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srgbClr val="ED3FC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Presidente</a:t>
            </a:r>
          </a:p>
          <a:p>
            <a:pPr algn="ctr" defTabSz="457200">
              <a:lnSpc>
                <a:spcPct val="50000"/>
              </a:lnSpc>
              <a:defRPr/>
            </a:pPr>
            <a:endParaRPr lang="it-IT" altLang="it-IT" sz="4050" i="1" dirty="0">
              <a:solidFill>
                <a:srgbClr val="ED3FC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405477" y="1290637"/>
            <a:ext cx="33477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7139" y="2204070"/>
            <a:ext cx="1932000" cy="252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56625"/>
      </p:ext>
    </p:extLst>
  </p:cSld>
  <p:clrMapOvr>
    <a:masterClrMapping/>
  </p:clrMapOvr>
  <p:transition spd="slow" advTm="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9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298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pic>
        <p:nvPicPr>
          <p:cNvPr id="53" name="Immagine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  <p:sp>
        <p:nvSpPr>
          <p:cNvPr id="55" name="Text Box 30"/>
          <p:cNvSpPr txBox="1">
            <a:spLocks noChangeArrowheads="1"/>
          </p:cNvSpPr>
          <p:nvPr/>
        </p:nvSpPr>
        <p:spPr bwMode="auto">
          <a:xfrm>
            <a:off x="3361944" y="795337"/>
            <a:ext cx="537762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onsiglieri e </a:t>
            </a:r>
            <a:r>
              <a:rPr lang="it-IT" altLang="it-IT" sz="32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loro incarichi</a:t>
            </a:r>
          </a:p>
        </p:txBody>
      </p:sp>
      <p:pic>
        <p:nvPicPr>
          <p:cNvPr id="56" name="Picture 17" descr="SantiMauro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370" y="1800000"/>
            <a:ext cx="852488" cy="10798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Text Box 19"/>
          <p:cNvSpPr txBox="1">
            <a:spLocks noChangeArrowheads="1"/>
          </p:cNvSpPr>
          <p:nvPr/>
        </p:nvSpPr>
        <p:spPr bwMode="auto">
          <a:xfrm>
            <a:off x="2066400" y="1872000"/>
            <a:ext cx="234628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Mauro 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8" name="Text Box 4"/>
          <p:cNvSpPr txBox="1">
            <a:spLocks noChangeArrowheads="1"/>
          </p:cNvSpPr>
          <p:nvPr/>
        </p:nvSpPr>
        <p:spPr bwMode="auto">
          <a:xfrm>
            <a:off x="2066400" y="2412000"/>
            <a:ext cx="26356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  <a:cs typeface="Lucida Sans Unicode" panose="020B0602030504020204" pitchFamily="34" charset="0"/>
              </a:rPr>
              <a:t>Vice-Presidente</a:t>
            </a:r>
          </a:p>
        </p:txBody>
      </p:sp>
      <p:sp>
        <p:nvSpPr>
          <p:cNvPr id="60" name="Text Box 23"/>
          <p:cNvSpPr txBox="1">
            <a:spLocks noChangeArrowheads="1"/>
          </p:cNvSpPr>
          <p:nvPr/>
        </p:nvSpPr>
        <p:spPr bwMode="auto">
          <a:xfrm>
            <a:off x="2066400" y="3060000"/>
            <a:ext cx="23638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Cibin Matteo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Text Box 6"/>
          <p:cNvSpPr txBox="1">
            <a:spLocks noChangeArrowheads="1"/>
          </p:cNvSpPr>
          <p:nvPr/>
        </p:nvSpPr>
        <p:spPr bwMode="auto">
          <a:xfrm>
            <a:off x="2066400" y="3600000"/>
            <a:ext cx="32031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Segretario-Cassiere</a:t>
            </a:r>
          </a:p>
        </p:txBody>
      </p:sp>
      <p:pic>
        <p:nvPicPr>
          <p:cNvPr id="63" name="Immagine 62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1213200" y="41760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6" name="Text Box 24"/>
          <p:cNvSpPr txBox="1">
            <a:spLocks noChangeArrowheads="1"/>
          </p:cNvSpPr>
          <p:nvPr/>
        </p:nvSpPr>
        <p:spPr bwMode="auto">
          <a:xfrm>
            <a:off x="2066400" y="4284000"/>
            <a:ext cx="26143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 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7" name="Text Box 8"/>
          <p:cNvSpPr txBox="1">
            <a:spLocks noChangeArrowheads="1"/>
          </p:cNvSpPr>
          <p:nvPr/>
        </p:nvSpPr>
        <p:spPr bwMode="auto">
          <a:xfrm>
            <a:off x="2066400" y="4824000"/>
            <a:ext cx="40911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 err="1" smtClean="0">
                <a:solidFill>
                  <a:srgbClr val="00B0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Respons</a:t>
            </a:r>
            <a:r>
              <a:rPr lang="it-IT" altLang="it-IT" sz="2400" b="1" i="1" dirty="0" smtClean="0">
                <a:solidFill>
                  <a:srgbClr val="00B0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. apparecchiature</a:t>
            </a:r>
            <a:endParaRPr lang="it-IT" altLang="it-IT" sz="2400" b="1" i="1" dirty="0">
              <a:solidFill>
                <a:srgbClr val="00B0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68" name="Picture 7" descr="CostaDari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800" y="5364000"/>
            <a:ext cx="852488" cy="10798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Text Box 25"/>
          <p:cNvSpPr txBox="1">
            <a:spLocks noChangeArrowheads="1"/>
          </p:cNvSpPr>
          <p:nvPr/>
        </p:nvSpPr>
        <p:spPr bwMode="auto">
          <a:xfrm>
            <a:off x="2066400" y="5436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Text Box 10"/>
          <p:cNvSpPr txBox="1">
            <a:spLocks noChangeArrowheads="1"/>
          </p:cNvSpPr>
          <p:nvPr/>
        </p:nvSpPr>
        <p:spPr bwMode="auto">
          <a:xfrm>
            <a:off x="2066400" y="5976000"/>
            <a:ext cx="38779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 err="1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Manut</a:t>
            </a: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. </a:t>
            </a: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a</a:t>
            </a: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pparecchiature</a:t>
            </a:r>
            <a:endParaRPr lang="it-IT" altLang="it-IT" sz="2400" b="1" i="1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72" name="Immagine 7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200" y="1800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3" name="Text Box 19"/>
          <p:cNvSpPr txBox="1">
            <a:spLocks noChangeArrowheads="1"/>
          </p:cNvSpPr>
          <p:nvPr/>
        </p:nvSpPr>
        <p:spPr bwMode="auto">
          <a:xfrm>
            <a:off x="7408800" y="1872000"/>
            <a:ext cx="28473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Linossi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Stefano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4" name="Text Box 4"/>
          <p:cNvSpPr txBox="1">
            <a:spLocks noChangeArrowheads="1"/>
          </p:cNvSpPr>
          <p:nvPr/>
        </p:nvSpPr>
        <p:spPr bwMode="auto">
          <a:xfrm>
            <a:off x="7408800" y="2412000"/>
            <a:ext cx="37112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Gestione zona Vipiteno</a:t>
            </a:r>
            <a:endParaRPr lang="it-IT" altLang="it-IT" sz="2400" b="1" i="1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76" name="Immagine 7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200" y="2988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7" name="Text Box 23"/>
          <p:cNvSpPr txBox="1">
            <a:spLocks noChangeArrowheads="1"/>
          </p:cNvSpPr>
          <p:nvPr/>
        </p:nvSpPr>
        <p:spPr bwMode="auto">
          <a:xfrm>
            <a:off x="7408800" y="3060000"/>
            <a:ext cx="25408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Testa Daniele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4"/>
          <p:cNvSpPr txBox="1">
            <a:spLocks noChangeArrowheads="1"/>
          </p:cNvSpPr>
          <p:nvPr/>
        </p:nvSpPr>
        <p:spPr bwMode="auto">
          <a:xfrm>
            <a:off x="7408800" y="3600000"/>
            <a:ext cx="35974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Gestione zona Merano</a:t>
            </a:r>
            <a:endParaRPr lang="it-IT" altLang="it-IT" sz="2400" b="1" i="1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79" name="Immagine 78"/>
          <p:cNvPicPr>
            <a:picLocks/>
          </p:cNvPicPr>
          <p:nvPr/>
        </p:nvPicPr>
        <p:blipFill>
          <a:blip r:embed="rId12"/>
          <a:stretch>
            <a:fillRect/>
          </a:stretch>
        </p:blipFill>
        <p:spPr>
          <a:xfrm>
            <a:off x="6541200" y="53640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80" name="Text Box 24"/>
          <p:cNvSpPr txBox="1">
            <a:spLocks noChangeArrowheads="1"/>
          </p:cNvSpPr>
          <p:nvPr/>
        </p:nvSpPr>
        <p:spPr bwMode="auto">
          <a:xfrm>
            <a:off x="7407289" y="4248000"/>
            <a:ext cx="392126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Maria Cristina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1" name="Text Box 8"/>
          <p:cNvSpPr txBox="1">
            <a:spLocks noChangeArrowheads="1"/>
          </p:cNvSpPr>
          <p:nvPr/>
        </p:nvSpPr>
        <p:spPr bwMode="auto">
          <a:xfrm>
            <a:off x="7408800" y="4824000"/>
            <a:ext cx="45480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Gestione zona Bassa Atesina</a:t>
            </a:r>
            <a:endParaRPr lang="it-IT" altLang="it-IT" sz="2400" b="1" i="1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sp>
        <p:nvSpPr>
          <p:cNvPr id="84" name="Text Box 25"/>
          <p:cNvSpPr txBox="1">
            <a:spLocks noChangeArrowheads="1"/>
          </p:cNvSpPr>
          <p:nvPr/>
        </p:nvSpPr>
        <p:spPr bwMode="auto">
          <a:xfrm>
            <a:off x="7408800" y="5436000"/>
            <a:ext cx="34432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5" name="Text Box 10"/>
          <p:cNvSpPr txBox="1">
            <a:spLocks noChangeArrowheads="1"/>
          </p:cNvSpPr>
          <p:nvPr/>
        </p:nvSpPr>
        <p:spPr bwMode="auto">
          <a:xfrm>
            <a:off x="7641288" y="5950445"/>
            <a:ext cx="15760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Software</a:t>
            </a:r>
            <a:endParaRPr lang="it-IT" altLang="it-IT" sz="2400" b="1" i="1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800" y="2988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200" y="4176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949345311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5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50"/>
                            </p:stCondLst>
                            <p:childTnLst>
                              <p:par>
                                <p:cTn id="6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75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25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75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250"/>
                            </p:stCondLst>
                            <p:childTnLst>
                              <p:par>
                                <p:cTn id="1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7" grpId="0"/>
      <p:bldP spid="58" grpId="0"/>
      <p:bldP spid="60" grpId="0"/>
      <p:bldP spid="61" grpId="0"/>
      <p:bldP spid="66" grpId="0"/>
      <p:bldP spid="67" grpId="0"/>
      <p:bldP spid="70" grpId="0"/>
      <p:bldP spid="71" grpId="0"/>
      <p:bldP spid="73" grpId="0"/>
      <p:bldP spid="74" grpId="0"/>
      <p:bldP spid="77" grpId="0"/>
      <p:bldP spid="78" grpId="0"/>
      <p:bldP spid="80" grpId="0"/>
      <p:bldP spid="81" grpId="0"/>
      <p:bldP spid="84" grpId="0"/>
      <p:bldP spid="8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483211" y="123031"/>
            <a:ext cx="713156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ricorda che i verbali delle riunioni del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Consiglio Direttivo sono consultabili in: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150" y="1148531"/>
            <a:ext cx="2376001" cy="396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926" y="1727787"/>
            <a:ext cx="6943725" cy="2600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2" name="Rettangolo 1"/>
          <p:cNvSpPr/>
          <p:nvPr/>
        </p:nvSpPr>
        <p:spPr>
          <a:xfrm>
            <a:off x="7924801" y="4026571"/>
            <a:ext cx="1116000" cy="28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061" y="4720410"/>
            <a:ext cx="1504762" cy="304762"/>
          </a:xfrm>
          <a:prstGeom prst="rect">
            <a:avLst/>
          </a:prstGeom>
        </p:spPr>
      </p:pic>
      <p:sp>
        <p:nvSpPr>
          <p:cNvPr id="11" name="Freccia in giù 10"/>
          <p:cNvSpPr>
            <a:spLocks noChangeAspect="1"/>
          </p:cNvSpPr>
          <p:nvPr/>
        </p:nvSpPr>
        <p:spPr>
          <a:xfrm>
            <a:off x="8415219" y="4464658"/>
            <a:ext cx="220000" cy="1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Freccia in giù 11"/>
          <p:cNvSpPr>
            <a:spLocks noChangeAspect="1"/>
          </p:cNvSpPr>
          <p:nvPr/>
        </p:nvSpPr>
        <p:spPr>
          <a:xfrm rot="16200000">
            <a:off x="9321555" y="4771327"/>
            <a:ext cx="220000" cy="1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2280" y="4724818"/>
            <a:ext cx="1040401" cy="3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622063"/>
      </p:ext>
    </p:extLst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00"/>
                            </p:stCondLst>
                            <p:childTnLst>
                              <p:par>
                                <p:cTn id="20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2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3123586" y="456173"/>
            <a:ext cx="593649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Revisori del </a:t>
            </a:r>
            <a:r>
              <a:rPr lang="it-IT" altLang="it-IT" sz="32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Fondo </a:t>
            </a:r>
            <a:r>
              <a:rPr lang="it-IT" altLang="it-IT" sz="32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Comune</a:t>
            </a:r>
            <a:endParaRPr lang="it-IT" altLang="it-IT" sz="32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0" name="Text Box 8"/>
          <p:cNvSpPr txBox="1">
            <a:spLocks noChangeArrowheads="1"/>
          </p:cNvSpPr>
          <p:nvPr/>
        </p:nvSpPr>
        <p:spPr bwMode="auto">
          <a:xfrm>
            <a:off x="5287302" y="3122410"/>
            <a:ext cx="160140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Presidente</a:t>
            </a:r>
          </a:p>
        </p:txBody>
      </p:sp>
      <p:sp>
        <p:nvSpPr>
          <p:cNvPr id="233481" name="Text Box 9"/>
          <p:cNvSpPr txBox="1">
            <a:spLocks noChangeArrowheads="1"/>
          </p:cNvSpPr>
          <p:nvPr/>
        </p:nvSpPr>
        <p:spPr bwMode="auto">
          <a:xfrm>
            <a:off x="4056093" y="5298967"/>
            <a:ext cx="1314142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Membro</a:t>
            </a:r>
          </a:p>
        </p:txBody>
      </p:sp>
      <p:sp>
        <p:nvSpPr>
          <p:cNvPr id="233482" name="Text Box 10"/>
          <p:cNvSpPr txBox="1">
            <a:spLocks noChangeArrowheads="1"/>
          </p:cNvSpPr>
          <p:nvPr/>
        </p:nvSpPr>
        <p:spPr bwMode="auto">
          <a:xfrm>
            <a:off x="6743701" y="5299200"/>
            <a:ext cx="124681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Membro</a:t>
            </a:r>
          </a:p>
        </p:txBody>
      </p:sp>
      <p:sp>
        <p:nvSpPr>
          <p:cNvPr id="233483" name="Text Box 11"/>
          <p:cNvSpPr txBox="1">
            <a:spLocks noChangeArrowheads="1"/>
          </p:cNvSpPr>
          <p:nvPr/>
        </p:nvSpPr>
        <p:spPr bwMode="auto">
          <a:xfrm>
            <a:off x="4948371" y="1637761"/>
            <a:ext cx="232499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4" name="Text Box 12"/>
          <p:cNvSpPr txBox="1">
            <a:spLocks noChangeArrowheads="1"/>
          </p:cNvSpPr>
          <p:nvPr/>
        </p:nvSpPr>
        <p:spPr bwMode="auto">
          <a:xfrm>
            <a:off x="3611166" y="3787568"/>
            <a:ext cx="216091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Roberto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5" name="Text Box 13"/>
          <p:cNvSpPr txBox="1">
            <a:spLocks noChangeArrowheads="1"/>
          </p:cNvSpPr>
          <p:nvPr/>
        </p:nvSpPr>
        <p:spPr bwMode="auto">
          <a:xfrm>
            <a:off x="6204348" y="3787200"/>
            <a:ext cx="229357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43083" name="Picture 11" descr="Miggian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394" y="4247544"/>
            <a:ext cx="817960" cy="1028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655" y="2116464"/>
            <a:ext cx="816765" cy="1028750"/>
          </a:xfrm>
          <a:prstGeom prst="rect">
            <a:avLst/>
          </a:prstGeom>
          <a:ln>
            <a:noFill/>
          </a:ln>
          <a:effectLst>
            <a:glow rad="38100">
              <a:srgbClr val="000000"/>
            </a:glow>
          </a:effec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00" y="4249175"/>
            <a:ext cx="816369" cy="10296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464913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eelOff" invX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4" grpId="0"/>
      <p:bldP spid="233480" grpId="0"/>
      <p:bldP spid="233481" grpId="0"/>
      <p:bldP spid="233482" grpId="0"/>
      <p:bldP spid="233483" grpId="0"/>
      <p:bldP spid="233483" grpId="1"/>
      <p:bldP spid="233484" grpId="0"/>
      <p:bldP spid="2334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4633427" y="456173"/>
            <a:ext cx="29593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</a:t>
            </a:r>
            <a:r>
              <a:rPr lang="it-IT" altLang="it-IT" sz="32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collaboratori</a:t>
            </a:r>
            <a:endParaRPr lang="it-IT" altLang="it-IT" sz="32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1" name="Text Box 9"/>
          <p:cNvSpPr txBox="1">
            <a:spLocks noChangeArrowheads="1"/>
          </p:cNvSpPr>
          <p:nvPr/>
        </p:nvSpPr>
        <p:spPr bwMode="auto">
          <a:xfrm>
            <a:off x="5580000" y="2061731"/>
            <a:ext cx="189218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Web Curator</a:t>
            </a:r>
            <a:endParaRPr lang="it-IT" altLang="it-IT" sz="21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3" name="Text Box 11"/>
          <p:cNvSpPr txBox="1">
            <a:spLocks noChangeArrowheads="1"/>
          </p:cNvSpPr>
          <p:nvPr/>
        </p:nvSpPr>
        <p:spPr bwMode="auto">
          <a:xfrm>
            <a:off x="5580000" y="1466740"/>
            <a:ext cx="184217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  <a:endParaRPr lang="it-IT" altLang="it-IT" sz="21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0" y="1440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0" y="2880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5580000" y="2900692"/>
            <a:ext cx="188513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1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5562000" y="3498279"/>
            <a:ext cx="2329484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Addetto stampa</a:t>
            </a:r>
            <a:endParaRPr lang="it-IT" altLang="it-IT" sz="21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105" y="4320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5580000" y="4277737"/>
            <a:ext cx="231858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1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5580000" y="4924311"/>
            <a:ext cx="459010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err="1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Gest</a:t>
            </a:r>
            <a:r>
              <a:rPr lang="it-IT" altLang="it-IT" sz="21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. Servizi Hockey e Pallamano</a:t>
            </a:r>
            <a:endParaRPr lang="it-IT" altLang="it-IT" sz="21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587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eelOff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4" grpId="0"/>
      <p:bldP spid="233481" grpId="0"/>
      <p:bldP spid="233483" grpId="0"/>
      <p:bldP spid="17" grpId="0"/>
      <p:bldP spid="17" grpId="1"/>
      <p:bldP spid="18" grpId="0"/>
      <p:bldP spid="14" grpId="0"/>
      <p:bldP spid="14" grpId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Text Box 2"/>
          <p:cNvSpPr txBox="1">
            <a:spLocks noChangeArrowheads="1"/>
          </p:cNvSpPr>
          <p:nvPr/>
        </p:nvSpPr>
        <p:spPr bwMode="auto">
          <a:xfrm>
            <a:off x="2277521" y="412255"/>
            <a:ext cx="758457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u="sng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L’organico della nostra Associazione </a:t>
            </a:r>
            <a:endParaRPr lang="it-IT" altLang="it-IT" sz="3200" i="1" u="sng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gran completo</a:t>
            </a:r>
            <a:endParaRPr lang="it-IT" altLang="it-IT" sz="3200" i="1" u="sng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0212" name="Text Box 4"/>
          <p:cNvSpPr txBox="1">
            <a:spLocks noChangeArrowheads="1"/>
          </p:cNvSpPr>
          <p:nvPr/>
        </p:nvSpPr>
        <p:spPr bwMode="auto">
          <a:xfrm>
            <a:off x="5246350" y="2700000"/>
            <a:ext cx="26420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Benemeriti</a:t>
            </a:r>
          </a:p>
        </p:txBody>
      </p:sp>
      <p:sp>
        <p:nvSpPr>
          <p:cNvPr id="350216" name="Text Box 8"/>
          <p:cNvSpPr txBox="1">
            <a:spLocks noChangeArrowheads="1"/>
          </p:cNvSpPr>
          <p:nvPr/>
        </p:nvSpPr>
        <p:spPr bwMode="auto">
          <a:xfrm>
            <a:off x="5245200" y="3960000"/>
            <a:ext cx="19146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Ufficiali</a:t>
            </a:r>
          </a:p>
        </p:txBody>
      </p:sp>
      <p:sp>
        <p:nvSpPr>
          <p:cNvPr id="350219" name="Text Box 11"/>
          <p:cNvSpPr txBox="1">
            <a:spLocks noChangeArrowheads="1"/>
          </p:cNvSpPr>
          <p:nvPr/>
        </p:nvSpPr>
        <p:spPr bwMode="auto">
          <a:xfrm>
            <a:off x="5245200" y="5220000"/>
            <a:ext cx="152932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Allievi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1" name="Rectangle 101"/>
          <p:cNvSpPr>
            <a:spLocks noChangeAspect="1" noChangeArrowheads="1"/>
          </p:cNvSpPr>
          <p:nvPr/>
        </p:nvSpPr>
        <p:spPr bwMode="auto">
          <a:xfrm>
            <a:off x="4231282" y="2592489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5" name="Rectangle 101"/>
          <p:cNvSpPr>
            <a:spLocks noChangeAspect="1" noChangeArrowheads="1"/>
          </p:cNvSpPr>
          <p:nvPr/>
        </p:nvSpPr>
        <p:spPr bwMode="auto">
          <a:xfrm>
            <a:off x="4230000" y="3852000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7" name="Rectangle 101"/>
          <p:cNvSpPr>
            <a:spLocks noChangeAspect="1" noChangeArrowheads="1"/>
          </p:cNvSpPr>
          <p:nvPr/>
        </p:nvSpPr>
        <p:spPr bwMode="auto">
          <a:xfrm>
            <a:off x="4230000" y="5112000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4291615" y="2733553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 smtClean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47</a:t>
            </a:r>
            <a:endParaRPr lang="it-IT" sz="3600" i="1" dirty="0">
              <a:solidFill>
                <a:srgbClr val="052F61">
                  <a:lumMod val="75000"/>
                </a:srgb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4283599" y="3995568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 smtClean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9</a:t>
            </a:r>
            <a:r>
              <a:rPr lang="it-IT" sz="3600" i="1" dirty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0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4291156" y="5229170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 smtClean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30</a:t>
            </a:r>
            <a:endParaRPr lang="it-IT" sz="3600" i="1" dirty="0">
              <a:solidFill>
                <a:srgbClr val="052F61">
                  <a:lumMod val="75000"/>
                </a:srgb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009822"/>
      </p:ext>
    </p:extLst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0" grpId="0"/>
      <p:bldP spid="350212" grpId="0"/>
      <p:bldP spid="350216" grpId="0"/>
      <p:bldP spid="350219" grpId="0"/>
      <p:bldP spid="11" grpId="0" animBg="1"/>
      <p:bldP spid="15" grpId="0" animBg="1"/>
      <p:bldP spid="17" grpId="0" animBg="1"/>
      <p:bldP spid="12" grpId="0"/>
      <p:bldP spid="16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Text Box 2"/>
          <p:cNvSpPr txBox="1">
            <a:spLocks noChangeArrowheads="1"/>
          </p:cNvSpPr>
          <p:nvPr/>
        </p:nvSpPr>
        <p:spPr bwMode="auto">
          <a:xfrm>
            <a:off x="2479577" y="184873"/>
            <a:ext cx="729238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totale 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l’Associazione può quindi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attualmente contare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</a:t>
            </a:r>
          </a:p>
        </p:txBody>
      </p:sp>
      <p:pic>
        <p:nvPicPr>
          <p:cNvPr id="391171" name="Picture 3" descr="in m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706" y="5759908"/>
            <a:ext cx="1349308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1172" name="Text Box 4"/>
          <p:cNvSpPr txBox="1">
            <a:spLocks noChangeArrowheads="1"/>
          </p:cNvSpPr>
          <p:nvPr/>
        </p:nvSpPr>
        <p:spPr bwMode="auto">
          <a:xfrm>
            <a:off x="1378853" y="2827195"/>
            <a:ext cx="93783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consultando gli archivi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scopriamo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ben</a:t>
            </a:r>
            <a:endParaRPr lang="it-IT" altLang="it-IT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584713" y="1252429"/>
            <a:ext cx="105028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135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167</a:t>
            </a:r>
            <a:endParaRPr lang="it-IT" altLang="it-IT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666156" y="1934009"/>
            <a:ext cx="47834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in attività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552741" y="3417312"/>
            <a:ext cx="11031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635</a:t>
            </a:r>
            <a:endParaRPr lang="it-IT" altLang="it-IT" sz="36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248154" y="4027885"/>
            <a:ext cx="965283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sono 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che almeno 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 una  volta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anno tenuto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mano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una cipolla</a:t>
            </a:r>
            <a:endParaRPr lang="it-IT" altLang="it-IT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 </a:t>
            </a:r>
            <a:r>
              <a:rPr lang="it-IT" altLang="it-IT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FICr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altoatesina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100676"/>
      </p:ext>
    </p:extLst>
  </p:cSld>
  <p:clrMapOvr>
    <a:masterClrMapping/>
  </p:clrMapOvr>
  <p:transition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1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69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9203"/>
                            </p:stCondLst>
                            <p:childTnLst>
                              <p:par>
                                <p:cTn id="29" presetID="53" presetClass="entr" presetSubtype="16" repeatCount="3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953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9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6849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" fill="hold"/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fill="hold"/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"/>
                                        <p:tgtEl>
                                          <p:spTgt spid="391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0" grpId="0"/>
      <p:bldP spid="391172" grpId="0"/>
      <p:bldP spid="5" grpId="0"/>
      <p:bldP spid="6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2" name="WordArt 54"/>
          <p:cNvSpPr>
            <a:spLocks noChangeArrowheads="1" noChangeShapeType="1" noTextEdit="1"/>
          </p:cNvSpPr>
          <p:nvPr/>
        </p:nvSpPr>
        <p:spPr bwMode="auto">
          <a:xfrm>
            <a:off x="5014284" y="74499"/>
            <a:ext cx="2213372" cy="83701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7028"/>
              </a:avLst>
            </a:prstTxWarp>
          </a:bodyPr>
          <a:lstStyle/>
          <a:p>
            <a:pPr algn="ctr" defTabSz="457200"/>
            <a:r>
              <a:rPr lang="it-IT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Impact" panose="020B0806030902050204" pitchFamily="34" charset="0"/>
              </a:rPr>
              <a:t>NEW ENTRY</a:t>
            </a: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2292504" y="1198800"/>
            <a:ext cx="7571624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27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Facciamo la conoscenza dei  6 nuovi allievi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hanno superato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 esami al termine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dell’ultimo corso cronometristi 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27" name="Text Box 43"/>
          <p:cNvSpPr txBox="1">
            <a:spLocks noChangeArrowheads="1"/>
          </p:cNvSpPr>
          <p:nvPr/>
        </p:nvSpPr>
        <p:spPr bwMode="auto">
          <a:xfrm>
            <a:off x="4695645" y="4860000"/>
            <a:ext cx="2913875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Callegari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Marika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43"/>
          <p:cNvSpPr txBox="1">
            <a:spLocks noChangeArrowheads="1"/>
          </p:cNvSpPr>
          <p:nvPr/>
        </p:nvSpPr>
        <p:spPr bwMode="auto">
          <a:xfrm>
            <a:off x="4756605" y="4860000"/>
            <a:ext cx="271670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Callegari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29" name="Text Box 43"/>
          <p:cNvSpPr txBox="1">
            <a:spLocks noChangeArrowheads="1"/>
          </p:cNvSpPr>
          <p:nvPr/>
        </p:nvSpPr>
        <p:spPr bwMode="auto">
          <a:xfrm>
            <a:off x="4428945" y="4860000"/>
            <a:ext cx="332655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Klammer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Christian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21" name="Text Box 43"/>
          <p:cNvSpPr txBox="1">
            <a:spLocks noChangeArrowheads="1"/>
          </p:cNvSpPr>
          <p:nvPr/>
        </p:nvSpPr>
        <p:spPr bwMode="auto">
          <a:xfrm>
            <a:off x="5014483" y="4860000"/>
            <a:ext cx="2094869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Rudolf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23" name="Text Box 43"/>
          <p:cNvSpPr txBox="1">
            <a:spLocks noChangeArrowheads="1"/>
          </p:cNvSpPr>
          <p:nvPr/>
        </p:nvSpPr>
        <p:spPr bwMode="auto">
          <a:xfrm>
            <a:off x="4324672" y="4860000"/>
            <a:ext cx="3556423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Molin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Pradel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Sandro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25" name="Text Box 43"/>
          <p:cNvSpPr txBox="1">
            <a:spLocks noChangeArrowheads="1"/>
          </p:cNvSpPr>
          <p:nvPr/>
        </p:nvSpPr>
        <p:spPr bwMode="auto">
          <a:xfrm>
            <a:off x="4308631" y="4860000"/>
            <a:ext cx="3524235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Stefani Daniela Tina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45"/>
          <p:cNvSpPr txBox="1">
            <a:spLocks noChangeArrowheads="1"/>
          </p:cNvSpPr>
          <p:nvPr/>
        </p:nvSpPr>
        <p:spPr bwMode="auto">
          <a:xfrm>
            <a:off x="3475096" y="2907506"/>
            <a:ext cx="530850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loro </a:t>
            </a: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diamo il benvenuto,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 un auspicio:</a:t>
            </a:r>
          </a:p>
        </p:txBody>
      </p:sp>
      <p:sp>
        <p:nvSpPr>
          <p:cNvPr id="31" name="Text Box 2"/>
          <p:cNvSpPr txBox="1">
            <a:spLocks noChangeArrowheads="1"/>
          </p:cNvSpPr>
          <p:nvPr/>
        </p:nvSpPr>
        <p:spPr bwMode="auto">
          <a:xfrm>
            <a:off x="3181030" y="2193785"/>
            <a:ext cx="5050934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Non limitatevi a segnare il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TEMPO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usate il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TEMPO</a:t>
            </a:r>
            <a:r>
              <a:rPr lang="it-IT" altLang="it-IT" sz="2700" i="1" dirty="0">
                <a:solidFill>
                  <a:prstClr val="black">
                    <a:lumMod val="7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lasciare il vostro segno!!!</a:t>
            </a:r>
          </a:p>
        </p:txBody>
      </p:sp>
      <p:pic>
        <p:nvPicPr>
          <p:cNvPr id="32" name="Immagine 3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765" y="5075550"/>
            <a:ext cx="2065226" cy="154800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43"/>
          <p:cNvSpPr txBox="1">
            <a:spLocks noChangeArrowheads="1"/>
          </p:cNvSpPr>
          <p:nvPr/>
        </p:nvSpPr>
        <p:spPr bwMode="auto">
          <a:xfrm>
            <a:off x="5133377" y="722791"/>
            <a:ext cx="17632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nuovi allievi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8092"/>
      </p:ext>
    </p:extLst>
  </p:cSld>
  <p:clrMapOvr>
    <a:masterClrMapping/>
  </p:clrMapOvr>
  <p:transition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xit" presetSubtype="4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500"/>
                            </p:stCondLst>
                            <p:childTnLst>
                              <p:par>
                                <p:cTn id="78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9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0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1" presetID="5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3" presetClass="exit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7500"/>
                            </p:stCondLst>
                            <p:childTnLst>
                              <p:par>
                                <p:cTn id="156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3" grpId="1"/>
      <p:bldP spid="27" grpId="0"/>
      <p:bldP spid="27" grpId="1"/>
      <p:bldP spid="28" grpId="0"/>
      <p:bldP spid="28" grpId="1"/>
      <p:bldP spid="29" grpId="0"/>
      <p:bldP spid="29" grpId="1"/>
      <p:bldP spid="21" grpId="0"/>
      <p:bldP spid="21" grpId="1"/>
      <p:bldP spid="23" grpId="0"/>
      <p:bldP spid="23" grpId="1"/>
      <p:bldP spid="25" grpId="0"/>
      <p:bldP spid="25" grpId="1"/>
      <p:bldP spid="26" grpId="0"/>
      <p:bldP spid="26" grpId="1"/>
      <p:bldP spid="3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3074241" y="1668562"/>
            <a:ext cx="596759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diamo il benvenuto anche a</a:t>
            </a:r>
            <a:endParaRPr lang="it-IT" altLang="it-IT" sz="32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1261230" y="5879215"/>
            <a:ext cx="966982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forza all’Associazione di Venezia 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che per ora si trova  a Bolzano per frequentare l’Università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43"/>
          <p:cNvSpPr txBox="1">
            <a:spLocks noChangeArrowheads="1"/>
          </p:cNvSpPr>
          <p:nvPr/>
        </p:nvSpPr>
        <p:spPr bwMode="auto">
          <a:xfrm>
            <a:off x="4880932" y="5332836"/>
            <a:ext cx="2336858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Irene Avezzù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144" y="2347754"/>
            <a:ext cx="2334139" cy="2952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312" y="117268"/>
            <a:ext cx="1865376" cy="1377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291880"/>
      </p:ext>
    </p:extLst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magin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717" y="1215291"/>
            <a:ext cx="5822709" cy="46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307676" y="242888"/>
            <a:ext cx="717081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4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NOSTRE APPARECCHIATURE</a:t>
            </a:r>
            <a:endParaRPr lang="it-IT" altLang="it-IT" sz="3400" i="1" u="sng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043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681" y="4965063"/>
            <a:ext cx="673173" cy="828000"/>
          </a:xfrm>
          <a:prstGeom prst="rect">
            <a:avLst/>
          </a:prstGeom>
        </p:spPr>
      </p:pic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1076595" y="194868"/>
            <a:ext cx="10072436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già fra le Associazioni d’élite in quanto ad apparecchiature. </a:t>
            </a:r>
          </a:p>
          <a:p>
            <a:pPr algn="ctr"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urtuttavia cerchiamo sempre di  rimanere sulla cresta dell’onda</a:t>
            </a:r>
          </a:p>
          <a:p>
            <a:pPr algn="ctr"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 nuovi acquisti mirati a mantenere il più alto possibile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nostro standard di qualità.     </a:t>
            </a: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0752" y="5917860"/>
            <a:ext cx="1343547" cy="828000"/>
          </a:xfrm>
          <a:prstGeom prst="rect">
            <a:avLst/>
          </a:prstGeom>
        </p:spPr>
      </p:pic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1699757" y="1775446"/>
            <a:ext cx="824161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quest’ottica nel corso del 2023  abbiamo acquistato:</a:t>
            </a: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960000" y="2350800"/>
            <a:ext cx="362221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Char char="-"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Reipro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Microgate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414" y="5365319"/>
            <a:ext cx="2436090" cy="1080000"/>
          </a:xfrm>
          <a:prstGeom prst="rect">
            <a:avLst/>
          </a:prstGeom>
        </p:spPr>
      </p:pic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3960000" y="2757600"/>
            <a:ext cx="3616759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 1 RT pro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Microgate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4" name="Immagin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963" y="5148864"/>
            <a:ext cx="849905" cy="1476000"/>
          </a:xfrm>
          <a:prstGeom prst="rect">
            <a:avLst/>
          </a:prstGeom>
        </p:spPr>
      </p:pic>
      <p:sp>
        <p:nvSpPr>
          <p:cNvPr id="26" name="Text Box 12"/>
          <p:cNvSpPr txBox="1">
            <a:spLocks noChangeArrowheads="1"/>
          </p:cNvSpPr>
          <p:nvPr/>
        </p:nvSpPr>
        <p:spPr bwMode="auto">
          <a:xfrm>
            <a:off x="3960000" y="3164400"/>
            <a:ext cx="2494273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- 1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Timy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7" name="Immagin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772" y="5139395"/>
            <a:ext cx="1111009" cy="1548000"/>
          </a:xfrm>
          <a:prstGeom prst="rect">
            <a:avLst/>
          </a:prstGeom>
        </p:spPr>
      </p:pic>
      <p:sp>
        <p:nvSpPr>
          <p:cNvPr id="29" name="Text Box 12"/>
          <p:cNvSpPr txBox="1">
            <a:spLocks noChangeArrowheads="1"/>
          </p:cNvSpPr>
          <p:nvPr/>
        </p:nvSpPr>
        <p:spPr bwMode="auto">
          <a:xfrm>
            <a:off x="3960000" y="3571200"/>
            <a:ext cx="439319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- 2 Fotocellule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PR1  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668" y="5015484"/>
            <a:ext cx="2139432" cy="1728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592" y="5166546"/>
            <a:ext cx="2557440" cy="1152000"/>
          </a:xfrm>
          <a:prstGeom prst="rect">
            <a:avLst/>
          </a:prstGeom>
        </p:spPr>
      </p:pic>
      <p:sp>
        <p:nvSpPr>
          <p:cNvPr id="30" name="Text Box 12"/>
          <p:cNvSpPr txBox="1">
            <a:spLocks noChangeArrowheads="1"/>
          </p:cNvSpPr>
          <p:nvPr/>
        </p:nvSpPr>
        <p:spPr bwMode="auto">
          <a:xfrm>
            <a:off x="3960000" y="3978000"/>
            <a:ext cx="4098623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- 5 Cancelletti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STS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12"/>
          <p:cNvSpPr txBox="1">
            <a:spLocks noChangeArrowheads="1"/>
          </p:cNvSpPr>
          <p:nvPr/>
        </p:nvSpPr>
        <p:spPr bwMode="auto">
          <a:xfrm>
            <a:off x="3960000" y="4384800"/>
            <a:ext cx="4902304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- 3 Stampanti Canon TR 650 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4" name="Immagin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765" y="5291635"/>
            <a:ext cx="2351999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27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22000">
        <p:dissolve/>
      </p:transition>
    </mc:Choice>
    <mc:Fallback xmlns="">
      <p:transition advTm="2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500"/>
                            </p:stCondLst>
                            <p:childTnLst>
                              <p:par>
                                <p:cTn id="54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000"/>
                            </p:stCondLst>
                            <p:childTnLst>
                              <p:par>
                                <p:cTn id="68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3500"/>
                            </p:stCondLst>
                            <p:childTnLst>
                              <p:par>
                                <p:cTn id="82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9" grpId="0"/>
      <p:bldP spid="20" grpId="0"/>
      <p:bldP spid="22" grpId="0"/>
      <p:bldP spid="26" grpId="0"/>
      <p:bldP spid="29" grpId="0"/>
      <p:bldP spid="30" grpId="0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9" name="Text Box 3"/>
          <p:cNvSpPr txBox="1">
            <a:spLocks noChangeArrowheads="1"/>
          </p:cNvSpPr>
          <p:nvPr/>
        </p:nvSpPr>
        <p:spPr bwMode="auto">
          <a:xfrm>
            <a:off x="1263688" y="3054979"/>
            <a:ext cx="961545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Dopo gli ultimi acquisti queste sono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rincipali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apparecchiature di cui disponiamo:</a:t>
            </a:r>
          </a:p>
        </p:txBody>
      </p:sp>
      <p:sp>
        <p:nvSpPr>
          <p:cNvPr id="377867" name="Text Box 11"/>
          <p:cNvSpPr txBox="1">
            <a:spLocks noChangeArrowheads="1"/>
          </p:cNvSpPr>
          <p:nvPr/>
        </p:nvSpPr>
        <p:spPr bwMode="auto">
          <a:xfrm>
            <a:off x="3524250" y="2160000"/>
            <a:ext cx="450431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Cronografi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scriventi</a:t>
            </a:r>
          </a:p>
        </p:txBody>
      </p:sp>
      <p:sp>
        <p:nvSpPr>
          <p:cNvPr id="377868" name="Text Box 12"/>
          <p:cNvSpPr txBox="1">
            <a:spLocks noChangeArrowheads="1"/>
          </p:cNvSpPr>
          <p:nvPr/>
        </p:nvSpPr>
        <p:spPr bwMode="auto">
          <a:xfrm>
            <a:off x="3524250" y="2563203"/>
            <a:ext cx="57488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41 </a:t>
            </a: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Scriventini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(</a:t>
            </a: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Timy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 similari)</a:t>
            </a:r>
          </a:p>
        </p:txBody>
      </p:sp>
      <p:sp>
        <p:nvSpPr>
          <p:cNvPr id="377869" name="Text Box 13"/>
          <p:cNvSpPr txBox="1">
            <a:spLocks noChangeArrowheads="1"/>
          </p:cNvSpPr>
          <p:nvPr/>
        </p:nvSpPr>
        <p:spPr bwMode="auto">
          <a:xfrm>
            <a:off x="3524250" y="2966400"/>
            <a:ext cx="64084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76 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Tabelloni 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 numerici e grafici</a:t>
            </a:r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3528000" y="3369600"/>
            <a:ext cx="43255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Orologi di partenza</a:t>
            </a:r>
          </a:p>
        </p:txBody>
      </p:sp>
      <p:sp>
        <p:nvSpPr>
          <p:cNvPr id="377871" name="Text Box 15"/>
          <p:cNvSpPr txBox="1">
            <a:spLocks noChangeArrowheads="1"/>
          </p:cNvSpPr>
          <p:nvPr/>
        </p:nvSpPr>
        <p:spPr bwMode="auto">
          <a:xfrm>
            <a:off x="3492000" y="3772800"/>
            <a:ext cx="295863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69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Fotocellule</a:t>
            </a:r>
          </a:p>
        </p:txBody>
      </p:sp>
      <p:sp>
        <p:nvSpPr>
          <p:cNvPr id="377872" name="Text Box 16"/>
          <p:cNvSpPr txBox="1">
            <a:spLocks noChangeArrowheads="1"/>
          </p:cNvSpPr>
          <p:nvPr/>
        </p:nvSpPr>
        <p:spPr bwMode="auto">
          <a:xfrm>
            <a:off x="3492000" y="4176000"/>
            <a:ext cx="292900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Cancelletti</a:t>
            </a:r>
          </a:p>
        </p:txBody>
      </p:sp>
      <p:sp>
        <p:nvSpPr>
          <p:cNvPr id="16" name="Text Box 16"/>
          <p:cNvSpPr txBox="1">
            <a:spLocks noChangeArrowheads="1"/>
          </p:cNvSpPr>
          <p:nvPr/>
        </p:nvSpPr>
        <p:spPr bwMode="auto">
          <a:xfrm>
            <a:off x="3492000" y="4579200"/>
            <a:ext cx="40106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fotofinish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6"/>
          <p:cNvSpPr txBox="1">
            <a:spLocks noChangeArrowheads="1"/>
          </p:cNvSpPr>
          <p:nvPr/>
        </p:nvSpPr>
        <p:spPr bwMode="auto">
          <a:xfrm>
            <a:off x="3492000" y="4982400"/>
            <a:ext cx="453912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transponder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3492000" y="5385600"/>
            <a:ext cx="536794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piastre per nuoto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0" name="Immagin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681" y="4965063"/>
            <a:ext cx="673173" cy="828000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0752" y="5917860"/>
            <a:ext cx="1343547" cy="8280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7" y="517019"/>
            <a:ext cx="10058400" cy="100584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2210653" y="6002005"/>
            <a:ext cx="7669665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 bell’arsenale, non c’è che dire!!!</a:t>
            </a:r>
            <a:endParaRPr lang="it-IT" altLang="it-IT" sz="3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440124"/>
      </p:ext>
    </p:extLst>
  </p:cSld>
  <p:clrMapOvr>
    <a:masterClrMapping/>
  </p:clrMapOvr>
  <p:transition advTm="1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7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xit" presetSubtype="21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3778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5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5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859" grpId="0"/>
      <p:bldP spid="377859" grpId="1"/>
      <p:bldP spid="377867" grpId="0"/>
      <p:bldP spid="377868" grpId="0"/>
      <p:bldP spid="377869" grpId="0"/>
      <p:bldP spid="377870" grpId="0"/>
      <p:bldP spid="377871" grpId="0"/>
      <p:bldP spid="377872" grpId="0"/>
      <p:bldP spid="16" grpId="0"/>
      <p:bldP spid="17" grpId="0"/>
      <p:bldP spid="19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1430887" y="1571236"/>
            <a:ext cx="9302867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 invidiabile parco apparecchiature 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ci ha  sempre consentito di far fronte  con successo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a qualsiasi richiesta di cronometraggio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proveniente sia dalla nostra zona che da 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altre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onsorelle  Associazioni, quando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non dalla stessa Federazione.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3322894" y="4996860"/>
            <a:ext cx="582364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ogni caso cercando  di offrire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empre il massimo della qualità.</a:t>
            </a: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1" name="Immagine 4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681" y="5542575"/>
            <a:ext cx="673173" cy="828000"/>
          </a:xfrm>
          <a:prstGeom prst="rect">
            <a:avLst/>
          </a:prstGeom>
        </p:spPr>
      </p:pic>
      <p:pic>
        <p:nvPicPr>
          <p:cNvPr id="42" name="Immagine 4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84" y="409268"/>
            <a:ext cx="1343547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905095"/>
      </p:ext>
    </p:extLst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-0.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-0.25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-0.25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-0.25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-0.25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-0.25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-0.25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-0.25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253" y="5707043"/>
            <a:ext cx="760976" cy="9360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143989"/>
            <a:ext cx="1834666" cy="113066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150" y="1096052"/>
            <a:ext cx="2376001" cy="396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470" y="1798161"/>
            <a:ext cx="6943725" cy="2600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2" name="Rettangolo 1"/>
          <p:cNvSpPr/>
          <p:nvPr/>
        </p:nvSpPr>
        <p:spPr>
          <a:xfrm>
            <a:off x="7957459" y="4078372"/>
            <a:ext cx="1116000" cy="28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Freccia in giù 10"/>
          <p:cNvSpPr>
            <a:spLocks noChangeAspect="1"/>
          </p:cNvSpPr>
          <p:nvPr/>
        </p:nvSpPr>
        <p:spPr>
          <a:xfrm>
            <a:off x="8447877" y="4514509"/>
            <a:ext cx="220000" cy="1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Freccia in giù 11"/>
          <p:cNvSpPr>
            <a:spLocks noChangeAspect="1"/>
          </p:cNvSpPr>
          <p:nvPr/>
        </p:nvSpPr>
        <p:spPr>
          <a:xfrm rot="16200000">
            <a:off x="9185192" y="4818309"/>
            <a:ext cx="220000" cy="1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2432038" y="150537"/>
            <a:ext cx="723390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Chi volesse addentrarsi più approfonditamente 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sull’argomento apparecchiature lo potrà fare in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734" y="4754238"/>
            <a:ext cx="1209524" cy="333333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129" y="4755783"/>
            <a:ext cx="1879201" cy="3348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2238448" y="5309102"/>
            <a:ext cx="792588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Dove si potranno trovare manuali e materiale</a:t>
            </a:r>
          </a:p>
          <a:p>
            <a:pPr algn="ctr"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illustrativo di tutte le apparecchiature</a:t>
            </a:r>
          </a:p>
          <a:p>
            <a:pPr algn="ctr"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he abbiamo in casa suddivise per tipo e per marca.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261418" y="5073845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24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477334"/>
      </p:ext>
    </p:extLst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  <p:bldP spid="14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9439" y="2015627"/>
            <a:ext cx="2815150" cy="2844000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8400" y="912460"/>
            <a:ext cx="1080000" cy="1080000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48633" y="1475218"/>
            <a:ext cx="1080000" cy="10800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7779" y="2881925"/>
            <a:ext cx="1080000" cy="1080000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48000" y="4290809"/>
            <a:ext cx="1080000" cy="1080000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58400" y="4896119"/>
            <a:ext cx="1080000" cy="10800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47200" y="4241826"/>
            <a:ext cx="1080000" cy="1080000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92900" y="2883600"/>
            <a:ext cx="1080000" cy="10800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48230" y="1476000"/>
            <a:ext cx="1080000" cy="1080000"/>
          </a:xfrm>
          <a:prstGeom prst="rect">
            <a:avLst/>
          </a:prstGeom>
        </p:spPr>
      </p:pic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3617470" y="128585"/>
            <a:ext cx="4898072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4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NOSTRA ATTIVITA’</a:t>
            </a:r>
            <a:endParaRPr lang="it-IT" altLang="it-IT" sz="3400" i="1" u="sng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455" y="2601697"/>
            <a:ext cx="1242000" cy="1656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220893184"/>
      </p:ext>
    </p:extLst>
  </p:cSld>
  <p:clrMapOvr>
    <a:masterClrMapping/>
  </p:clrMapOvr>
  <p:transition spd="slow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598663" y="204440"/>
            <a:ext cx="398378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cosa ci  aspetta il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583" y="115456"/>
            <a:ext cx="1342042" cy="720000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000" y="896400"/>
            <a:ext cx="3715200" cy="5292000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1152000"/>
            <a:ext cx="1409524" cy="380952"/>
          </a:xfrm>
          <a:prstGeom prst="rect">
            <a:avLst/>
          </a:prstGeom>
        </p:spPr>
      </p:pic>
      <p:sp>
        <p:nvSpPr>
          <p:cNvPr id="22" name="CasellaDiTesto 21"/>
          <p:cNvSpPr txBox="1"/>
          <p:nvPr/>
        </p:nvSpPr>
        <p:spPr>
          <a:xfrm>
            <a:off x="7799685" y="1080000"/>
            <a:ext cx="1579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105 </a:t>
            </a:r>
            <a:r>
              <a:rPr lang="it-IT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gare</a:t>
            </a: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1980000"/>
            <a:ext cx="1161905" cy="380952"/>
          </a:xfrm>
          <a:prstGeom prst="rect">
            <a:avLst/>
          </a:prstGeom>
        </p:spPr>
      </p:pic>
      <p:sp>
        <p:nvSpPr>
          <p:cNvPr id="37" name="CasellaDiTesto 36"/>
          <p:cNvSpPr txBox="1"/>
          <p:nvPr/>
        </p:nvSpPr>
        <p:spPr>
          <a:xfrm>
            <a:off x="7843800" y="1908000"/>
            <a:ext cx="1492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it-IT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gare</a:t>
            </a:r>
          </a:p>
        </p:txBody>
      </p:sp>
      <p:pic>
        <p:nvPicPr>
          <p:cNvPr id="38" name="Immagin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2880000"/>
            <a:ext cx="1238095" cy="380952"/>
          </a:xfrm>
          <a:prstGeom prst="rect">
            <a:avLst/>
          </a:prstGeom>
        </p:spPr>
      </p:pic>
      <p:sp>
        <p:nvSpPr>
          <p:cNvPr id="39" name="CasellaDiTesto 38"/>
          <p:cNvSpPr txBox="1"/>
          <p:nvPr/>
        </p:nvSpPr>
        <p:spPr>
          <a:xfrm>
            <a:off x="7806965" y="2808000"/>
            <a:ext cx="1492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it-IT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</a:t>
            </a:r>
            <a:r>
              <a:rPr lang="it-IT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gare</a:t>
            </a:r>
          </a:p>
        </p:txBody>
      </p:sp>
      <p:pic>
        <p:nvPicPr>
          <p:cNvPr id="40" name="Immagine 3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3780000"/>
            <a:ext cx="1457143" cy="380952"/>
          </a:xfrm>
          <a:prstGeom prst="rect">
            <a:avLst/>
          </a:prstGeom>
        </p:spPr>
      </p:pic>
      <p:sp>
        <p:nvSpPr>
          <p:cNvPr id="41" name="CasellaDiTesto 40"/>
          <p:cNvSpPr txBox="1"/>
          <p:nvPr/>
        </p:nvSpPr>
        <p:spPr>
          <a:xfrm>
            <a:off x="7981950" y="3708000"/>
            <a:ext cx="1319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it-IT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it-IT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gare</a:t>
            </a:r>
          </a:p>
        </p:txBody>
      </p:sp>
      <p:pic>
        <p:nvPicPr>
          <p:cNvPr id="42" name="Immagine 4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4680000"/>
            <a:ext cx="1352381" cy="371429"/>
          </a:xfrm>
          <a:prstGeom prst="rect">
            <a:avLst/>
          </a:prstGeom>
        </p:spPr>
      </p:pic>
      <p:sp>
        <p:nvSpPr>
          <p:cNvPr id="43" name="CasellaDiTesto 42"/>
          <p:cNvSpPr txBox="1"/>
          <p:nvPr/>
        </p:nvSpPr>
        <p:spPr>
          <a:xfrm>
            <a:off x="7913075" y="4608000"/>
            <a:ext cx="1406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</a:t>
            </a:r>
            <a:r>
              <a:rPr lang="it-IT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gare</a:t>
            </a:r>
          </a:p>
        </p:txBody>
      </p:sp>
      <p:pic>
        <p:nvPicPr>
          <p:cNvPr id="44" name="Immagine 4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5580000"/>
            <a:ext cx="1704762" cy="380952"/>
          </a:xfrm>
          <a:prstGeom prst="rect">
            <a:avLst/>
          </a:prstGeom>
        </p:spPr>
      </p:pic>
      <p:sp>
        <p:nvSpPr>
          <p:cNvPr id="45" name="CasellaDiTesto 44"/>
          <p:cNvSpPr txBox="1"/>
          <p:nvPr/>
        </p:nvSpPr>
        <p:spPr>
          <a:xfrm>
            <a:off x="8020050" y="5508000"/>
            <a:ext cx="1319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gare</a:t>
            </a:r>
            <a:endParaRPr lang="it-IT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Text Box 4"/>
          <p:cNvSpPr txBox="1">
            <a:spLocks noChangeArrowheads="1"/>
          </p:cNvSpPr>
          <p:nvPr/>
        </p:nvSpPr>
        <p:spPr bwMode="auto">
          <a:xfrm>
            <a:off x="910303" y="6253548"/>
            <a:ext cx="88752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solo per quanto riguarda  le gare in calendario FISI</a:t>
            </a:r>
          </a:p>
        </p:txBody>
      </p:sp>
    </p:spTree>
    <p:extLst>
      <p:ext uri="{BB962C8B-B14F-4D97-AF65-F5344CB8AC3E}">
        <p14:creationId xmlns:p14="http://schemas.microsoft.com/office/powerpoint/2010/main" val="27281441"/>
      </p:ext>
    </p:ext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3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2.29167E-6 -3.33333E-6 L 0.25 -3.33333E-6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45833E-6 4.81481E-6 L 0.25 4.81481E-6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54167E-6 4.81481E-6 L 0.25 4.81481E-6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8.33333E-7 4.81481E-6 L 0.25 4.81481E-6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75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95833E-6 -7.40741E-7 L 0.25 -7.40741E-7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250"/>
                            </p:stCondLst>
                            <p:childTnLst>
                              <p:par>
                                <p:cTn id="9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95833E-6 -7.40741E-7 L 0.25 -7.40741E-7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75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2" grpId="0"/>
      <p:bldP spid="37" grpId="0"/>
      <p:bldP spid="39" grpId="0"/>
      <p:bldP spid="41" grpId="0"/>
      <p:bldP spid="43" grpId="0"/>
      <p:bldP spid="45" grpId="0"/>
      <p:bldP spid="4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19229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15490" y="140272"/>
            <a:ext cx="654044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…ma poi  come sempre avremo:</a:t>
            </a:r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3453289" y="1320404"/>
            <a:ext cx="15921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 </a:t>
            </a: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7564226" y="1304926"/>
            <a:ext cx="21284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3341982" y="2880000"/>
            <a:ext cx="16996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12"/>
          <p:cNvSpPr txBox="1">
            <a:spLocks noChangeArrowheads="1"/>
          </p:cNvSpPr>
          <p:nvPr/>
        </p:nvSpPr>
        <p:spPr bwMode="auto">
          <a:xfrm>
            <a:off x="7562615" y="2880000"/>
            <a:ext cx="17235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3671649" y="4500000"/>
            <a:ext cx="13166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</a:t>
            </a: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7573851" y="4500000"/>
            <a:ext cx="23044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PATTINAGGIO</a:t>
            </a: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3777893" y="5445880"/>
            <a:ext cx="459113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 e tanto altro ancora</a:t>
            </a:r>
          </a:p>
        </p:txBody>
      </p:sp>
      <p:sp>
        <p:nvSpPr>
          <p:cNvPr id="35" name="Text Box 4"/>
          <p:cNvSpPr txBox="1">
            <a:spLocks noChangeArrowheads="1"/>
          </p:cNvSpPr>
          <p:nvPr/>
        </p:nvSpPr>
        <p:spPr bwMode="auto">
          <a:xfrm>
            <a:off x="2572814" y="5620470"/>
            <a:ext cx="654057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orza ragazzi! diamoci da fare,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ce n’è per tutti e per tutti i gusti!</a:t>
            </a:r>
          </a:p>
        </p:txBody>
      </p:sp>
      <p:pic>
        <p:nvPicPr>
          <p:cNvPr id="19" name="Picture 27" descr="Hocke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00" y="1080000"/>
            <a:ext cx="900000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4" descr="Pallamano"/>
          <p:cNvPicPr>
            <a:picLocks noChangeAspect="1" noChangeArrowheads="1"/>
          </p:cNvPicPr>
          <p:nvPr/>
        </p:nvPicPr>
        <p:blipFill>
          <a:blip r:embed="rId6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660000" y="1080000"/>
            <a:ext cx="900000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Immagin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0000" y="2700000"/>
            <a:ext cx="900000" cy="90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Immagine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0000" y="2700000"/>
            <a:ext cx="900000" cy="90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9" name="Picture 22" descr="Nuot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5040000" y="4320000"/>
            <a:ext cx="900000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3" descr="Pattinaggio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6660000" y="4320000"/>
            <a:ext cx="900000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5942103" y="5141112"/>
            <a:ext cx="18473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32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10293128" y="5434949"/>
            <a:ext cx="15840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parte 1  </a:t>
            </a:r>
            <a:endParaRPr lang="it-IT" alt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390534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" presetClass="exit" presetSubtype="2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53" presetClass="entr" presetSubtype="16" repeatCount="3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3" grpId="0"/>
      <p:bldP spid="25" grpId="0"/>
      <p:bldP spid="27" grpId="0"/>
      <p:bldP spid="29" grpId="0"/>
      <p:bldP spid="31" grpId="0"/>
      <p:bldP spid="33" grpId="0"/>
      <p:bldP spid="34" grpId="0"/>
      <p:bldP spid="34" grpId="1"/>
      <p:bldP spid="35" grpId="0"/>
      <p:bldP spid="22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55512</TotalTime>
  <Words>632</Words>
  <Application>Microsoft Office PowerPoint</Application>
  <PresentationFormat>Widescreen</PresentationFormat>
  <Paragraphs>166</Paragraphs>
  <Slides>23</Slides>
  <Notes>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23</vt:i4>
      </vt:variant>
    </vt:vector>
  </HeadingPairs>
  <TitlesOfParts>
    <vt:vector size="35" baseType="lpstr">
      <vt:lpstr>Arial</vt:lpstr>
      <vt:lpstr>Arial Rounded MT Bold</vt:lpstr>
      <vt:lpstr>Calibri</vt:lpstr>
      <vt:lpstr>Century Gothic</vt:lpstr>
      <vt:lpstr>Impact</vt:lpstr>
      <vt:lpstr>Lucida Sans Unicode</vt:lpstr>
      <vt:lpstr>Segoe Print</vt:lpstr>
      <vt:lpstr>Tahoma</vt:lpstr>
      <vt:lpstr>Wingdings</vt:lpstr>
      <vt:lpstr>Wingdings 3</vt:lpstr>
      <vt:lpstr>Chiamata sipario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1035</cp:revision>
  <dcterms:created xsi:type="dcterms:W3CDTF">2020-02-08T06:14:58Z</dcterms:created>
  <dcterms:modified xsi:type="dcterms:W3CDTF">2024-02-06T15:38:55Z</dcterms:modified>
</cp:coreProperties>
</file>