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e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8.png"/><Relationship Id="rId3" Type="http://schemas.openxmlformats.org/officeDocument/2006/relationships/image" Target="../media/image20.jpeg"/><Relationship Id="rId7" Type="http://schemas.openxmlformats.org/officeDocument/2006/relationships/image" Target="../media/image2.png"/><Relationship Id="rId12" Type="http://schemas.openxmlformats.org/officeDocument/2006/relationships/image" Target="../media/image2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25.png"/><Relationship Id="rId5" Type="http://schemas.openxmlformats.org/officeDocument/2006/relationships/image" Target="../media/image3.png"/><Relationship Id="rId10" Type="http://schemas.openxmlformats.org/officeDocument/2006/relationships/image" Target="../media/image24.png"/><Relationship Id="rId4" Type="http://schemas.openxmlformats.org/officeDocument/2006/relationships/image" Target="../media/image21.jpe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jpg"/><Relationship Id="rId5" Type="http://schemas.openxmlformats.org/officeDocument/2006/relationships/image" Target="../media/image28.jpeg"/><Relationship Id="rId10" Type="http://schemas.openxmlformats.org/officeDocument/2006/relationships/image" Target="../media/image33.jpg"/><Relationship Id="rId4" Type="http://schemas.openxmlformats.org/officeDocument/2006/relationships/image" Target="../media/image27.jp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eg"/><Relationship Id="rId11" Type="http://schemas.openxmlformats.org/officeDocument/2006/relationships/image" Target="../media/image2.pn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44.png"/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12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11" Type="http://schemas.openxmlformats.org/officeDocument/2006/relationships/image" Target="../media/image25.png"/><Relationship Id="rId5" Type="http://schemas.openxmlformats.org/officeDocument/2006/relationships/image" Target="../media/image21.jpeg"/><Relationship Id="rId15" Type="http://schemas.openxmlformats.org/officeDocument/2006/relationships/image" Target="../media/image43.png"/><Relationship Id="rId10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Relationship Id="rId1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13" Type="http://schemas.openxmlformats.org/officeDocument/2006/relationships/image" Target="../media/image57.jpg"/><Relationship Id="rId3" Type="http://schemas.openxmlformats.org/officeDocument/2006/relationships/image" Target="../media/image2.png"/><Relationship Id="rId7" Type="http://schemas.openxmlformats.org/officeDocument/2006/relationships/image" Target="../media/image51.jpg"/><Relationship Id="rId12" Type="http://schemas.openxmlformats.org/officeDocument/2006/relationships/image" Target="../media/image5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jpg"/><Relationship Id="rId11" Type="http://schemas.openxmlformats.org/officeDocument/2006/relationships/image" Target="../media/image55.jpg"/><Relationship Id="rId5" Type="http://schemas.openxmlformats.org/officeDocument/2006/relationships/image" Target="../media/image49.jpeg"/><Relationship Id="rId15" Type="http://schemas.openxmlformats.org/officeDocument/2006/relationships/image" Target="../media/image59.jpeg"/><Relationship Id="rId10" Type="http://schemas.openxmlformats.org/officeDocument/2006/relationships/image" Target="../media/image54.jpg"/><Relationship Id="rId4" Type="http://schemas.openxmlformats.org/officeDocument/2006/relationships/image" Target="../media/image48.jpg"/><Relationship Id="rId9" Type="http://schemas.openxmlformats.org/officeDocument/2006/relationships/image" Target="../media/image53.jpg"/><Relationship Id="rId1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81860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63921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1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554954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Text Box 9"/>
          <p:cNvSpPr txBox="1">
            <a:spLocks noChangeArrowheads="1"/>
          </p:cNvSpPr>
          <p:nvPr/>
        </p:nvSpPr>
        <p:spPr bwMode="auto">
          <a:xfrm>
            <a:off x="2001507" y="526244"/>
            <a:ext cx="80794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Ordinaria 2021</a:t>
            </a:r>
            <a:endParaRPr lang="it-IT" altLang="it-IT" sz="48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4993860" y="2294406"/>
            <a:ext cx="2180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’attività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4429066" y="3104031"/>
            <a:ext cx="33314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statistiche</a:t>
            </a:r>
          </a:p>
        </p:txBody>
      </p:sp>
      <p:sp>
        <p:nvSpPr>
          <p:cNvPr id="171020" name="Text Box 12"/>
          <p:cNvSpPr txBox="1">
            <a:spLocks noChangeArrowheads="1"/>
          </p:cNvSpPr>
          <p:nvPr/>
        </p:nvSpPr>
        <p:spPr bwMode="auto">
          <a:xfrm>
            <a:off x="4370087" y="3913656"/>
            <a:ext cx="3409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classifiche</a:t>
            </a:r>
          </a:p>
        </p:txBody>
      </p:sp>
      <p:sp>
        <p:nvSpPr>
          <p:cNvPr id="171021" name="Text Box 13"/>
          <p:cNvSpPr txBox="1">
            <a:spLocks noChangeArrowheads="1"/>
          </p:cNvSpPr>
          <p:nvPr/>
        </p:nvSpPr>
        <p:spPr bwMode="auto">
          <a:xfrm>
            <a:off x="4030338" y="4723281"/>
            <a:ext cx="3949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altro ancora</a:t>
            </a:r>
          </a:p>
        </p:txBody>
      </p:sp>
      <p:sp>
        <p:nvSpPr>
          <p:cNvPr id="171025" name="Text Box 17"/>
          <p:cNvSpPr txBox="1">
            <a:spLocks noChangeArrowheads="1"/>
          </p:cNvSpPr>
          <p:nvPr/>
        </p:nvSpPr>
        <p:spPr bwMode="auto">
          <a:xfrm>
            <a:off x="3871216" y="5534653"/>
            <a:ext cx="43058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buona visione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emot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7788" y="2340000"/>
            <a:ext cx="2056737" cy="18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18569"/>
      </p:ext>
    </p:extLst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/>
      <p:bldP spid="171018" grpId="0" autoUpdateAnimBg="0"/>
      <p:bldP spid="171018" grpId="1"/>
      <p:bldP spid="171019" grpId="0" autoUpdateAnimBg="0"/>
      <p:bldP spid="171019" grpId="1"/>
      <p:bldP spid="171020" grpId="0" autoUpdateAnimBg="0"/>
      <p:bldP spid="171020" grpId="1"/>
      <p:bldP spid="171021" grpId="0" autoUpdateAnimBg="0"/>
      <p:bldP spid="171021" grpId="1"/>
      <p:bldP spid="1710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08422" y="431001"/>
            <a:ext cx="78596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tabLst>
                <a:tab pos="3771900" algn="l"/>
              </a:tabLst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ringraziarvi </a:t>
            </a:r>
            <a:endParaRPr lang="it-IT" altLang="it-IT" sz="44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vostra partecipazione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diamo il benvenuto…</a:t>
            </a:r>
            <a:endParaRPr lang="it-IT" altLang="it-IT" sz="4400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809861" y="5361518"/>
            <a:ext cx="48286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…sperando di non </a:t>
            </a:r>
          </a:p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annoiarvi troppo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196" y="2605328"/>
            <a:ext cx="4220164" cy="22005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984766"/>
      </p:ext>
    </p:extLst>
  </p:cSld>
  <p:clrMapOvr>
    <a:masterClrMapping/>
  </p:clrMapOvr>
  <p:transition spd="med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7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981200" y="462961"/>
            <a:ext cx="8204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Prima di </a:t>
            </a:r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passare all’esame  dell’attività 2020, facciamo </a:t>
            </a:r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</a:t>
            </a:r>
          </a:p>
          <a:p>
            <a:pPr algn="ctr"/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panoramica sull’attuale struttura dirigenziale </a:t>
            </a:r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nostra </a:t>
            </a:r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Associazione </a:t>
            </a:r>
          </a:p>
          <a:p>
            <a:pPr algn="ctr"/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di là della situazione contingente dovuta al </a:t>
            </a:r>
            <a:r>
              <a:rPr lang="it-IT" altLang="it-IT" sz="40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40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oncluderebbe qui  il suo</a:t>
            </a:r>
          </a:p>
          <a:p>
            <a:pPr algn="ctr"/>
            <a:r>
              <a:rPr lang="it-IT" altLang="it-IT" sz="40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mandato.</a:t>
            </a:r>
            <a:endParaRPr lang="it-IT" altLang="it-IT" sz="40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5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279" y="1950049"/>
            <a:ext cx="3712411" cy="360952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916" y="3352650"/>
            <a:ext cx="1143160" cy="714475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701643" y="33338"/>
            <a:ext cx="45352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</a:t>
            </a: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Direttivo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Picture 5" descr="StegherMari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7" y="907257"/>
            <a:ext cx="890588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GiordanoCostantin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56955">
            <a:off x="4058841" y="1497150"/>
            <a:ext cx="809625" cy="1023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7802">
            <a:off x="3266966" y="2796087"/>
            <a:ext cx="810000" cy="1026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9981">
            <a:off x="3559291" y="4276937"/>
            <a:ext cx="810000" cy="1026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10" descr="ZanellatiAdeno"/>
          <p:cNvPicPr>
            <a:picLocks noChangeArrowheads="1"/>
          </p:cNvPicPr>
          <p:nvPr/>
        </p:nvPicPr>
        <p:blipFill>
          <a:blip r:embed="rId10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80000">
            <a:off x="4679156" y="5376863"/>
            <a:ext cx="809625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ostaDario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8508">
            <a:off x="6256735" y="5445706"/>
            <a:ext cx="809625" cy="1025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4"/>
          <a:stretch>
            <a:fillRect/>
          </a:stretch>
        </p:blipFill>
        <p:spPr bwMode="auto">
          <a:xfrm rot="7454994">
            <a:off x="7468791" y="4505325"/>
            <a:ext cx="890588" cy="1026319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SartoriGuid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0000">
            <a:off x="7902178" y="2972991"/>
            <a:ext cx="837010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SantiMauro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6508">
            <a:off x="7191971" y="1591270"/>
            <a:ext cx="809625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441653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Text Box 2"/>
          <p:cNvSpPr txBox="1">
            <a:spLocks noChangeArrowheads="1"/>
          </p:cNvSpPr>
          <p:nvPr/>
        </p:nvSpPr>
        <p:spPr bwMode="auto">
          <a:xfrm>
            <a:off x="4749247" y="4801791"/>
            <a:ext cx="2611356" cy="99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ED3FC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  <a:p>
            <a:pPr algn="ctr" defTabSz="457200">
              <a:lnSpc>
                <a:spcPct val="50000"/>
              </a:lnSpc>
              <a:defRPr/>
            </a:pPr>
            <a:endParaRPr lang="it-IT" altLang="it-IT" sz="4050" i="1" dirty="0">
              <a:solidFill>
                <a:srgbClr val="ED3FC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405477" y="1290637"/>
            <a:ext cx="3347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39" y="2204070"/>
            <a:ext cx="193200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010239"/>
      </p:ext>
    </p:extLst>
  </p:cSld>
  <p:clrMapOvr>
    <a:masterClrMapping/>
  </p:clrMapOvr>
  <p:transition spd="slow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8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71" name="Text Box 19"/>
          <p:cNvSpPr txBox="1">
            <a:spLocks noChangeArrowheads="1"/>
          </p:cNvSpPr>
          <p:nvPr/>
        </p:nvSpPr>
        <p:spPr bwMode="auto">
          <a:xfrm>
            <a:off x="2311831" y="1872854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228356" name="Text Box 4"/>
          <p:cNvSpPr txBox="1">
            <a:spLocks noChangeArrowheads="1"/>
          </p:cNvSpPr>
          <p:nvPr/>
        </p:nvSpPr>
        <p:spPr bwMode="auto">
          <a:xfrm>
            <a:off x="2311200" y="2412000"/>
            <a:ext cx="26356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  <a:cs typeface="Lucida Sans Unicode" panose="020B0602030504020204" pitchFamily="34" charset="0"/>
              </a:rPr>
              <a:t>Vice-Presidente</a:t>
            </a:r>
          </a:p>
        </p:txBody>
      </p:sp>
      <p:pic>
        <p:nvPicPr>
          <p:cNvPr id="228357" name="Picture 5" descr="GiordanoCostantin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2988000"/>
            <a:ext cx="852488" cy="107870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75" name="Text Box 23"/>
          <p:cNvSpPr txBox="1">
            <a:spLocks noChangeArrowheads="1"/>
          </p:cNvSpPr>
          <p:nvPr/>
        </p:nvSpPr>
        <p:spPr bwMode="auto">
          <a:xfrm>
            <a:off x="2311200" y="3060000"/>
            <a:ext cx="2730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Tino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58" name="Text Box 6"/>
          <p:cNvSpPr txBox="1">
            <a:spLocks noChangeArrowheads="1"/>
          </p:cNvSpPr>
          <p:nvPr/>
        </p:nvSpPr>
        <p:spPr bwMode="auto">
          <a:xfrm>
            <a:off x="2311200" y="3600000"/>
            <a:ext cx="3203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Segretario-Cassiere</a:t>
            </a:r>
          </a:p>
        </p:txBody>
      </p:sp>
      <p:pic>
        <p:nvPicPr>
          <p:cNvPr id="228359" name="Picture 7" descr="CostaDari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5364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76" name="Text Box 24"/>
          <p:cNvSpPr txBox="1">
            <a:spLocks noChangeArrowheads="1"/>
          </p:cNvSpPr>
          <p:nvPr/>
        </p:nvSpPr>
        <p:spPr bwMode="auto">
          <a:xfrm>
            <a:off x="2311200" y="4284000"/>
            <a:ext cx="2614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2311200" y="4824000"/>
            <a:ext cx="2776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sp>
        <p:nvSpPr>
          <p:cNvPr id="228377" name="Text Box 25"/>
          <p:cNvSpPr txBox="1">
            <a:spLocks noChangeArrowheads="1"/>
          </p:cNvSpPr>
          <p:nvPr/>
        </p:nvSpPr>
        <p:spPr bwMode="auto">
          <a:xfrm>
            <a:off x="2311200" y="5436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2" name="Text Box 10"/>
          <p:cNvSpPr txBox="1">
            <a:spLocks noChangeArrowheads="1"/>
          </p:cNvSpPr>
          <p:nvPr/>
        </p:nvSpPr>
        <p:spPr bwMode="auto">
          <a:xfrm>
            <a:off x="2311200" y="5976000"/>
            <a:ext cx="2776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pic>
        <p:nvPicPr>
          <p:cNvPr id="17" name="Picture 17" descr="SantiMauro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64" y="180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3361944" y="795337"/>
            <a:ext cx="53776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onsiglieri e </a:t>
            </a: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incarichi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265590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1440000" y="42048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6541200" y="1800000"/>
            <a:ext cx="8532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7408800" y="187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408800" y="2412000"/>
            <a:ext cx="274305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1200" y="2988000"/>
            <a:ext cx="853200" cy="112274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7408800" y="3060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408800" y="3600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29" name="Immagine 28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6540092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7407289" y="4248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7408800" y="4824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32" name="Picture 11" descr="ZanellatiAdeno"/>
          <p:cNvPicPr>
            <a:picLocks noChangeAspect="1" noChangeArrowheads="1"/>
          </p:cNvPicPr>
          <p:nvPr/>
        </p:nvPicPr>
        <p:blipFill>
          <a:blip r:embed="rId12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200" y="5364000"/>
            <a:ext cx="852488" cy="108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25"/>
          <p:cNvSpPr txBox="1">
            <a:spLocks noChangeArrowheads="1"/>
          </p:cNvSpPr>
          <p:nvPr/>
        </p:nvSpPr>
        <p:spPr bwMode="auto">
          <a:xfrm>
            <a:off x="7408800" y="5436000"/>
            <a:ext cx="26860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7408800" y="5976000"/>
            <a:ext cx="32551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Designazione servizi</a:t>
            </a: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4916400" y="3050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970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Tm="13000">
        <p15:prstTrans prst="peelOff" invX="1"/>
      </p:transition>
    </mc:Choice>
    <mc:Fallback xmlns="">
      <p:transition spd="med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8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8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75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75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750"/>
                            </p:stCondLst>
                            <p:childTnLst>
                              <p:par>
                                <p:cTn id="128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71" grpId="0"/>
      <p:bldP spid="228356" grpId="0"/>
      <p:bldP spid="228375" grpId="0"/>
      <p:bldP spid="228358" grpId="0"/>
      <p:bldP spid="228376" grpId="0"/>
      <p:bldP spid="228360" grpId="0"/>
      <p:bldP spid="228377" grpId="0"/>
      <p:bldP spid="228362" grpId="0"/>
      <p:bldP spid="22" grpId="0"/>
      <p:bldP spid="24" grpId="0"/>
      <p:bldP spid="25" grpId="0"/>
      <p:bldP spid="27" grpId="0"/>
      <p:bldP spid="28" grpId="0"/>
      <p:bldP spid="30" grpId="0"/>
      <p:bldP spid="31" grpId="0"/>
      <p:bldP spid="33" grpId="0"/>
      <p:bldP spid="34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Text Box 30"/>
          <p:cNvSpPr txBox="1">
            <a:spLocks noChangeArrowheads="1"/>
          </p:cNvSpPr>
          <p:nvPr/>
        </p:nvSpPr>
        <p:spPr bwMode="auto">
          <a:xfrm>
            <a:off x="2824623" y="861377"/>
            <a:ext cx="645227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 attività del Consiglio Direttivo</a:t>
            </a:r>
            <a:endParaRPr lang="it-IT" altLang="it-IT" sz="3200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1118418" y="1733074"/>
            <a:ext cx="974324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il  Consiglio Direttivo</a:t>
            </a:r>
            <a:endParaRPr lang="it-IT" altLang="it-IT" sz="28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riunito 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cadenza mensile, 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prendendo in esame </a:t>
            </a:r>
            <a:endParaRPr lang="it-IT" altLang="it-IT" sz="2800" i="1" dirty="0" smtClean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varie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problematiche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vita associativa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80743" y="2531852"/>
            <a:ext cx="969996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al passo con l’evoluzione tecnologica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Direttivo ha provveduto</a:t>
            </a:r>
            <a:endParaRPr lang="it-IT" altLang="it-IT" sz="32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anche quest’anno all’acquisto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nuove apparecchiature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76018" y="3592354"/>
            <a:ext cx="713285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verbali del Consiglio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sono consultabili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nostro sito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alla sezione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Area riservata/Pubblicazioni periodiche</a:t>
            </a:r>
          </a:p>
          <a:p>
            <a:pPr algn="ctr" defTabSz="457200">
              <a:defRPr/>
            </a:pP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289721"/>
      </p:ext>
    </p:extLst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" presetClass="exit" presetSubtype="2" fill="hold" grpId="1" nodeType="afterEffect">
                                  <p:stCondLst>
                                    <p:cond delay="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grpId="1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10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998917" y="162350"/>
            <a:ext cx="421083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Eccole qui elencate: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600000" y="864000"/>
            <a:ext cx="463146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 Fotofinish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Optic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326" y="4213225"/>
            <a:ext cx="2955639" cy="2304000"/>
          </a:xfrm>
          <a:prstGeom prst="rect">
            <a:avLst/>
          </a:prstGeom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3600000" y="1270800"/>
            <a:ext cx="680173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Coppia portelloni per parallelo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980" y="4165600"/>
            <a:ext cx="2604507" cy="2448000"/>
          </a:xfrm>
          <a:prstGeom prst="rect">
            <a:avLst/>
          </a:prstGeom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600000" y="1677600"/>
            <a:ext cx="646420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Tabellone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videwall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8 moduli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600000" y="2084400"/>
            <a:ext cx="442749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 fotocellule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PR1a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600000" y="2491200"/>
            <a:ext cx="483978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Stampanti Canon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Pixma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600000" y="2934000"/>
            <a:ext cx="305750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 3 Notebook HP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549200" y="3365800"/>
            <a:ext cx="45683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 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Smartphone Samsung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81" y="4105275"/>
            <a:ext cx="2548943" cy="2484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20" y="4219575"/>
            <a:ext cx="2440875" cy="2304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5702" y="4637281"/>
            <a:ext cx="4258071" cy="1620000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9916" y="4245714"/>
            <a:ext cx="3061021" cy="2232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83" y="4114800"/>
            <a:ext cx="1138235" cy="2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00578"/>
      </p:ext>
    </p:extLst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1784356" y="173142"/>
            <a:ext cx="878266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  ora l’inventario delle principali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che possiamo mettere in campo: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62" name="Text Box 6"/>
          <p:cNvSpPr txBox="1">
            <a:spLocks noChangeArrowheads="1"/>
          </p:cNvSpPr>
          <p:nvPr/>
        </p:nvSpPr>
        <p:spPr bwMode="auto">
          <a:xfrm>
            <a:off x="1921465" y="5354241"/>
            <a:ext cx="825501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tratta indubbiamente di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invidiabile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parco apparecchiature che a livello nazionale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 colloca fra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più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fornite Associazioni  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67" name="Text Box 11"/>
          <p:cNvSpPr txBox="1">
            <a:spLocks noChangeArrowheads="1"/>
          </p:cNvSpPr>
          <p:nvPr/>
        </p:nvSpPr>
        <p:spPr bwMode="auto">
          <a:xfrm>
            <a:off x="3524250" y="1440000"/>
            <a:ext cx="55640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scriventi</a:t>
            </a:r>
          </a:p>
        </p:txBody>
      </p:sp>
      <p:sp>
        <p:nvSpPr>
          <p:cNvPr id="377868" name="Text Box 12"/>
          <p:cNvSpPr txBox="1">
            <a:spLocks noChangeArrowheads="1"/>
          </p:cNvSpPr>
          <p:nvPr/>
        </p:nvSpPr>
        <p:spPr bwMode="auto">
          <a:xfrm>
            <a:off x="3524250" y="1843200"/>
            <a:ext cx="57488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 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Scriventini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similari)</a:t>
            </a:r>
          </a:p>
        </p:txBody>
      </p:sp>
      <p:sp>
        <p:nvSpPr>
          <p:cNvPr id="377869" name="Text Box 13"/>
          <p:cNvSpPr txBox="1">
            <a:spLocks noChangeArrowheads="1"/>
          </p:cNvSpPr>
          <p:nvPr/>
        </p:nvSpPr>
        <p:spPr bwMode="auto">
          <a:xfrm>
            <a:off x="3524250" y="2250000"/>
            <a:ext cx="75561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75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Tabelloni  fra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numerici, grafici e video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3528000" y="2653200"/>
            <a:ext cx="43255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Orologi di partenza</a:t>
            </a:r>
          </a:p>
        </p:txBody>
      </p:sp>
      <p:sp>
        <p:nvSpPr>
          <p:cNvPr id="377871" name="Text Box 15"/>
          <p:cNvSpPr txBox="1">
            <a:spLocks noChangeArrowheads="1"/>
          </p:cNvSpPr>
          <p:nvPr/>
        </p:nvSpPr>
        <p:spPr bwMode="auto">
          <a:xfrm>
            <a:off x="3492000" y="3060000"/>
            <a:ext cx="29586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Fotocellule</a:t>
            </a:r>
          </a:p>
        </p:txBody>
      </p:sp>
      <p:sp>
        <p:nvSpPr>
          <p:cNvPr id="377872" name="Text Box 16"/>
          <p:cNvSpPr txBox="1">
            <a:spLocks noChangeArrowheads="1"/>
          </p:cNvSpPr>
          <p:nvPr/>
        </p:nvSpPr>
        <p:spPr bwMode="auto">
          <a:xfrm>
            <a:off x="3492000" y="3463200"/>
            <a:ext cx="29290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Cancelletti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3"/>
            <a:ext cx="1622351" cy="999822"/>
          </a:xfrm>
          <a:prstGeom prst="rect">
            <a:avLst/>
          </a:prstGeom>
        </p:spPr>
      </p:pic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492000" y="3866400"/>
            <a:ext cx="4010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fotofinish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3492000" y="4269600"/>
            <a:ext cx="45391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transponder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492000" y="4672800"/>
            <a:ext cx="53679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piastre per nuoto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022112"/>
      </p:ext>
    </p:extLst>
  </p:cSld>
  <p:clrMapOvr>
    <a:masterClrMapping/>
  </p:clrMapOvr>
  <p:transition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5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/>
      <p:bldP spid="377862" grpId="0"/>
      <p:bldP spid="377867" grpId="0"/>
      <p:bldP spid="377868" grpId="0"/>
      <p:bldP spid="377869" grpId="0"/>
      <p:bldP spid="377870" grpId="0"/>
      <p:bldP spid="377871" grpId="0"/>
      <p:bldP spid="377872" grpId="0"/>
      <p:bldP spid="16" grpId="0"/>
      <p:bldP spid="17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2540064" y="1850636"/>
            <a:ext cx="708450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uesta dotazione di primissimo ordine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 consente di far fronte  a qualsiasi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richiesta di cronometraggio, sia locale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da parte di  altre Associazioni,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quando non dalla stessa Federazione.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3322894" y="5301660"/>
            <a:ext cx="58236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ogni caso cercando  di offrire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il massimo della qualità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59177"/>
      </p:ext>
    </p:extLst>
  </p:cSld>
  <p:clrMapOvr>
    <a:masterClrMapping/>
  </p:clrMapOvr>
  <p:transition advTm="1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2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3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50"/>
                            </p:stCondLst>
                            <p:childTnLst>
                              <p:par>
                                <p:cTn id="126" presetID="53" presetClass="entr" presetSubtype="16" repeatCount="3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123586" y="1503923"/>
            <a:ext cx="59364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Revisori del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Fondo </a:t>
            </a: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Comune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5304235" y="2240756"/>
            <a:ext cx="160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4032647" y="4346972"/>
            <a:ext cx="131414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Membro</a:t>
            </a: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6743701" y="4346972"/>
            <a:ext cx="124681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Membro</a:t>
            </a: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016103" y="3752850"/>
            <a:ext cx="23249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Alfredo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3611166" y="5751910"/>
            <a:ext cx="225254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Roberto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6204348" y="5751910"/>
            <a:ext cx="230543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Sergio Miggiano</a:t>
            </a: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779169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648089"/>
            <a:ext cx="816765" cy="102875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780800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86" y="118939"/>
            <a:ext cx="1893448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20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0" grpId="0"/>
      <p:bldP spid="233481" grpId="0"/>
      <p:bldP spid="233482" grpId="0"/>
      <p:bldP spid="233483" grpId="0"/>
      <p:bldP spid="233483" grpId="1"/>
      <p:bldP spid="233484" grpId="0"/>
      <p:bldP spid="2334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908439" y="1504800"/>
            <a:ext cx="419262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</a:t>
            </a:r>
            <a:r>
              <a:rPr lang="it-IT" altLang="it-IT" sz="3200" i="1" u="sng" dirty="0" err="1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attivita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dei revisori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779169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648089"/>
            <a:ext cx="816765" cy="102875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780800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2473809" y="2754160"/>
            <a:ext cx="7294433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Nel corso della passata stagione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gni aspetto contabile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ell’Associazione è stato esaminato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ccuratamente senza riscontrare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lcuna irregolarità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86" y="118939"/>
            <a:ext cx="1893448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8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4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5432" y="5617733"/>
            <a:ext cx="866896" cy="1066282"/>
          </a:xfrm>
          <a:prstGeom prst="rect">
            <a:avLst/>
          </a:prstGeom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980000" y="180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Picture 17" descr="SantiMaur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770" y="18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GiordanoCostanti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00" y="180000"/>
            <a:ext cx="852488" cy="107870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magine 7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8460000" y="180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Picture 7" descr="CostaDari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000" y="18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magine 9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6300000" y="180000"/>
            <a:ext cx="8532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60000" y="180000"/>
            <a:ext cx="820718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" name="Immagine 11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9540000" y="180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Picture 11" descr="ZanellatiAdeno"/>
          <p:cNvPicPr>
            <a:picLocks noChangeAspect="1" noChangeArrowheads="1"/>
          </p:cNvPicPr>
          <p:nvPr/>
        </p:nvPicPr>
        <p:blipFill>
          <a:blip r:embed="rId12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000" y="180000"/>
            <a:ext cx="852488" cy="108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00" y="5580000"/>
            <a:ext cx="857453" cy="108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38100">
              <a:srgbClr val="000000"/>
            </a:glow>
          </a:effec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00000" y="5580000"/>
            <a:ext cx="856331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6" name="Picture 11" descr="Miggiano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000" y="5580000"/>
            <a:ext cx="858751" cy="108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01"/>
          <p:cNvSpPr>
            <a:spLocks noChangeArrowheads="1"/>
          </p:cNvSpPr>
          <p:nvPr/>
        </p:nvSpPr>
        <p:spPr bwMode="auto">
          <a:xfrm>
            <a:off x="2017462" y="1680236"/>
            <a:ext cx="9396000" cy="3384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2209799" y="1890034"/>
            <a:ext cx="8799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Giunti gli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attuali QUADRI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DIRIGENTI</a:t>
            </a:r>
          </a:p>
          <a:p>
            <a:pPr algn="ctr"/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 fine del loro mandato,</a:t>
            </a:r>
          </a:p>
          <a:p>
            <a:pPr algn="ctr"/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porgiamo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un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sentito ringraziamento per  l’impegno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profuso e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l’ottimo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lavoro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svolto nel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corso del quadriennio</a:t>
            </a:r>
          </a:p>
          <a:p>
            <a:pPr algn="ctr"/>
            <a:r>
              <a:rPr lang="it-IT" altLang="it-IT" sz="32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testè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conclusosi.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19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Text Box 2"/>
          <p:cNvSpPr txBox="1">
            <a:spLocks noChangeArrowheads="1"/>
          </p:cNvSpPr>
          <p:nvPr/>
        </p:nvSpPr>
        <p:spPr bwMode="auto">
          <a:xfrm>
            <a:off x="3384545" y="750334"/>
            <a:ext cx="5470537" cy="5386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i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QUADRI DIRETTIVI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andiamo a scoprire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perlomeno 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numericamente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resto della truppa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98167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3337616" y="641981"/>
            <a:ext cx="5464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ASSOCIAZIONE </a:t>
            </a:r>
          </a:p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gran completo</a:t>
            </a:r>
            <a:endParaRPr lang="it-IT" altLang="it-IT" sz="3200" i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400000" y="2700000"/>
            <a:ext cx="1914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Ufficiali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6" name="Text Box 8"/>
          <p:cNvSpPr txBox="1">
            <a:spLocks noChangeArrowheads="1"/>
          </p:cNvSpPr>
          <p:nvPr/>
        </p:nvSpPr>
        <p:spPr bwMode="auto">
          <a:xfrm>
            <a:off x="5400000" y="3960000"/>
            <a:ext cx="26420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Benemeriti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5400000" y="5220000"/>
            <a:ext cx="15293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Allievi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Rectangle 101"/>
          <p:cNvSpPr>
            <a:spLocks noChangeAspect="1" noChangeArrowheads="1"/>
          </p:cNvSpPr>
          <p:nvPr/>
        </p:nvSpPr>
        <p:spPr bwMode="auto">
          <a:xfrm>
            <a:off x="4231282" y="2592489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325205" y="2721939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98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5" name="Rectangle 101"/>
          <p:cNvSpPr>
            <a:spLocks noChangeAspect="1" noChangeArrowheads="1"/>
          </p:cNvSpPr>
          <p:nvPr/>
        </p:nvSpPr>
        <p:spPr bwMode="auto">
          <a:xfrm>
            <a:off x="4230000" y="385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324273" y="3974534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38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Rectangle 101"/>
          <p:cNvSpPr>
            <a:spLocks noChangeAspect="1" noChangeArrowheads="1"/>
          </p:cNvSpPr>
          <p:nvPr/>
        </p:nvSpPr>
        <p:spPr bwMode="auto">
          <a:xfrm>
            <a:off x="4230000" y="511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307485" y="5229170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38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12658"/>
      </p:ext>
    </p:extLst>
  </p:cSld>
  <p:clrMapOvr>
    <a:masterClrMapping/>
  </p:clrMapOvr>
  <p:transition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2" grpId="0"/>
      <p:bldP spid="350216" grpId="0"/>
      <p:bldP spid="350219" grpId="0"/>
      <p:bldP spid="11" grpId="0" animBg="1"/>
      <p:bldP spid="2" grpId="0"/>
      <p:bldP spid="15" grpId="0" animBg="1"/>
      <p:bldP spid="16" grpId="0"/>
      <p:bldP spid="17" grpId="0" animBg="1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479577" y="7073"/>
            <a:ext cx="7292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totale 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l’Associazione può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quindi </a:t>
            </a:r>
            <a:endParaRPr lang="it-IT" altLang="it-IT" sz="3200" i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attualmente contare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</a:t>
            </a:r>
          </a:p>
        </p:txBody>
      </p:sp>
      <p:pic>
        <p:nvPicPr>
          <p:cNvPr id="391171" name="Picture 3" descr="in 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706" y="5759908"/>
            <a:ext cx="1349308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378853" y="2827195"/>
            <a:ext cx="937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consultando gli archivi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scopriamo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ben</a:t>
            </a:r>
            <a:endParaRPr lang="it-IT" altLang="it-IT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84713" y="1049229"/>
            <a:ext cx="10502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1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174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49399" y="1629209"/>
            <a:ext cx="64170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in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attività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  ufficiali, Benemeriti e allievi</a:t>
            </a:r>
            <a:endParaRPr lang="it-IT" altLang="it-IT" sz="3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552741" y="3417312"/>
            <a:ext cx="1103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611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93311" y="4027885"/>
            <a:ext cx="896251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hanno almeno 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 una  volta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tenuto in mano un cronometro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altoatesina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50939"/>
      </p:ext>
    </p:extLst>
  </p:cSld>
  <p:clrMapOvr>
    <a:masterClrMapping/>
  </p:clrMapOvr>
  <p:transition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85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753"/>
                            </p:stCondLst>
                            <p:childTnLst>
                              <p:par>
                                <p:cTn id="29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503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985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2" grpId="0"/>
      <p:bldP spid="5" grpId="0"/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WordArt 54"/>
          <p:cNvSpPr>
            <a:spLocks noChangeArrowheads="1" noChangeShapeType="1" noTextEdit="1"/>
          </p:cNvSpPr>
          <p:nvPr/>
        </p:nvSpPr>
        <p:spPr bwMode="auto">
          <a:xfrm>
            <a:off x="4962526" y="107157"/>
            <a:ext cx="2213372" cy="83701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7028"/>
              </a:avLst>
            </a:prstTxWarp>
          </a:bodyPr>
          <a:lstStyle/>
          <a:p>
            <a:pPr algn="ctr" defTabSz="457200"/>
            <a:r>
              <a:rPr lang="it-IT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NEW ENTRY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132653" y="1397348"/>
            <a:ext cx="5625964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passata stagione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stato tenuto un corso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Allievi Cronometristi,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razie al quale la nostra famiglia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è aumentata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10 unità.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447953" y="4398169"/>
            <a:ext cx="34175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conoscenza</a:t>
            </a:r>
            <a:endParaRPr lang="it-IT" altLang="it-IT" sz="13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00" y="1440000"/>
            <a:ext cx="2325600" cy="2941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60" name="Text Box 43"/>
          <p:cNvSpPr txBox="1">
            <a:spLocks noChangeArrowheads="1"/>
          </p:cNvSpPr>
          <p:nvPr/>
        </p:nvSpPr>
        <p:spPr bwMode="auto">
          <a:xfrm>
            <a:off x="4608695" y="4798800"/>
            <a:ext cx="300941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Amante Gabriele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555" y="1452268"/>
            <a:ext cx="2325599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5" name="Text Box 43"/>
          <p:cNvSpPr txBox="1">
            <a:spLocks noChangeArrowheads="1"/>
          </p:cNvSpPr>
          <p:nvPr/>
        </p:nvSpPr>
        <p:spPr bwMode="auto">
          <a:xfrm>
            <a:off x="4913495" y="4798800"/>
            <a:ext cx="231448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Andoni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Sofia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46" y="1464108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6" name="Text Box 43"/>
          <p:cNvSpPr txBox="1">
            <a:spLocks noChangeArrowheads="1"/>
          </p:cNvSpPr>
          <p:nvPr/>
        </p:nvSpPr>
        <p:spPr bwMode="auto">
          <a:xfrm>
            <a:off x="4659495" y="4798800"/>
            <a:ext cx="28343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Caruso Roberta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46" y="1464108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7" name="Text Box 43"/>
          <p:cNvSpPr txBox="1">
            <a:spLocks noChangeArrowheads="1"/>
          </p:cNvSpPr>
          <p:nvPr/>
        </p:nvSpPr>
        <p:spPr bwMode="auto">
          <a:xfrm>
            <a:off x="5040495" y="4798800"/>
            <a:ext cx="208422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Crisci Luigi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472" y="1451991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8" name="Text Box 43"/>
          <p:cNvSpPr txBox="1">
            <a:spLocks noChangeArrowheads="1"/>
          </p:cNvSpPr>
          <p:nvPr/>
        </p:nvSpPr>
        <p:spPr bwMode="auto">
          <a:xfrm>
            <a:off x="4862695" y="4798800"/>
            <a:ext cx="24608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Debiasi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472" y="1451991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9" name="Text Box 43"/>
          <p:cNvSpPr txBox="1">
            <a:spLocks noChangeArrowheads="1"/>
          </p:cNvSpPr>
          <p:nvPr/>
        </p:nvSpPr>
        <p:spPr bwMode="auto">
          <a:xfrm>
            <a:off x="4583295" y="4798800"/>
            <a:ext cx="296151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Gruener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Michael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472" y="1451991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0" name="Text Box 43"/>
          <p:cNvSpPr txBox="1">
            <a:spLocks noChangeArrowheads="1"/>
          </p:cNvSpPr>
          <p:nvPr/>
        </p:nvSpPr>
        <p:spPr bwMode="auto">
          <a:xfrm>
            <a:off x="4405495" y="4824200"/>
            <a:ext cx="337688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Lombardi Antonino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46" y="1464108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1" name="Text Box 43"/>
          <p:cNvSpPr txBox="1">
            <a:spLocks noChangeArrowheads="1"/>
          </p:cNvSpPr>
          <p:nvPr/>
        </p:nvSpPr>
        <p:spPr bwMode="auto">
          <a:xfrm>
            <a:off x="4710295" y="4798800"/>
            <a:ext cx="267675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Nicola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486" y="1452114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2" name="Text Box 43"/>
          <p:cNvSpPr txBox="1">
            <a:spLocks noChangeArrowheads="1"/>
          </p:cNvSpPr>
          <p:nvPr/>
        </p:nvSpPr>
        <p:spPr bwMode="auto">
          <a:xfrm>
            <a:off x="4710295" y="4773400"/>
            <a:ext cx="264489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Perna Giuliana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746" y="1464108"/>
            <a:ext cx="23256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3" name="Text Box 43"/>
          <p:cNvSpPr txBox="1">
            <a:spLocks noChangeArrowheads="1"/>
          </p:cNvSpPr>
          <p:nvPr/>
        </p:nvSpPr>
        <p:spPr bwMode="auto">
          <a:xfrm>
            <a:off x="4913495" y="4773400"/>
            <a:ext cx="226562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Buono Carlo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45"/>
          <p:cNvSpPr txBox="1">
            <a:spLocks noChangeArrowheads="1"/>
          </p:cNvSpPr>
          <p:nvPr/>
        </p:nvSpPr>
        <p:spPr bwMode="auto">
          <a:xfrm>
            <a:off x="3378290" y="2907506"/>
            <a:ext cx="53337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diamo il benvenuto,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un auspicio:</a:t>
            </a:r>
          </a:p>
        </p:txBody>
      </p:sp>
      <p:pic>
        <p:nvPicPr>
          <p:cNvPr id="76" name="Immagine 7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190" y="1136348"/>
            <a:ext cx="2469356" cy="1160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Text Box 2"/>
          <p:cNvSpPr txBox="1">
            <a:spLocks noChangeArrowheads="1"/>
          </p:cNvSpPr>
          <p:nvPr/>
        </p:nvSpPr>
        <p:spPr bwMode="auto">
          <a:xfrm>
            <a:off x="3545317" y="2577704"/>
            <a:ext cx="5050934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limitatevi a segnare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usate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  <a:r>
              <a:rPr lang="it-IT" altLang="it-IT" sz="2700" i="1" dirty="0">
                <a:solidFill>
                  <a:prstClr val="black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lasciare il vostro segno!!!</a:t>
            </a:r>
          </a:p>
        </p:txBody>
      </p:sp>
      <p:pic>
        <p:nvPicPr>
          <p:cNvPr id="78" name="Immagine 7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168" y="5088149"/>
            <a:ext cx="2065226" cy="154800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531719"/>
      </p:ext>
    </p:extLst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4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840"/>
                            </p:stCondLst>
                            <p:childTnLst>
                              <p:par>
                                <p:cTn id="22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34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840"/>
                            </p:stCondLst>
                            <p:childTnLst>
                              <p:par>
                                <p:cTn id="62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340"/>
                            </p:stCondLst>
                            <p:childTnLst>
                              <p:par>
                                <p:cTn id="83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8840"/>
                            </p:stCondLst>
                            <p:childTnLst>
                              <p:par>
                                <p:cTn id="104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1340"/>
                            </p:stCondLst>
                            <p:childTnLst>
                              <p:par>
                                <p:cTn id="125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3840"/>
                            </p:stCondLst>
                            <p:childTnLst>
                              <p:par>
                                <p:cTn id="146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6340"/>
                            </p:stCondLst>
                            <p:childTnLst>
                              <p:par>
                                <p:cTn id="167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8840"/>
                            </p:stCondLst>
                            <p:childTnLst>
                              <p:par>
                                <p:cTn id="188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1340"/>
                            </p:stCondLst>
                            <p:childTnLst>
                              <p:par>
                                <p:cTn id="20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33840"/>
                            </p:stCondLst>
                            <p:childTnLst>
                              <p:par>
                                <p:cTn id="230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36340"/>
                            </p:stCondLst>
                            <p:childTnLst>
                              <p:par>
                                <p:cTn id="250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7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8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80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  <p:bldP spid="8" grpId="0"/>
      <p:bldP spid="8" grpId="1"/>
      <p:bldP spid="60" grpId="0"/>
      <p:bldP spid="60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5" grpId="0"/>
      <p:bldP spid="75" grpId="1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2882179" y="1527488"/>
            <a:ext cx="63897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adesso </a:t>
            </a:r>
            <a:r>
              <a:rPr lang="it-IT" altLang="it-IT" sz="4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parliamo </a:t>
            </a: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282285"/>
            <a:ext cx="10058400" cy="79152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99223" y="2393944"/>
            <a:ext cx="74167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5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www.crono.bolzano.it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8953" y="3422425"/>
            <a:ext cx="467243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voce ufficiale di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987" y="4239538"/>
            <a:ext cx="3810532" cy="23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7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497649" y="1572685"/>
            <a:ext cx="9281259" cy="438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Sette anni orsono  venne realizzato il sito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come vetrina della nostra attività 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soprattutto con la funzione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pubblicare le classifiche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delle gare da noi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cronometrate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282285"/>
            <a:ext cx="10058400" cy="79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2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9000">
        <p:cut/>
      </p:transition>
    </mc:Choice>
    <mc:Fallback xmlns="">
      <p:transition advClick="0" advTm="9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542160" y="1168012"/>
            <a:ext cx="9192324" cy="438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causa del </a:t>
            </a:r>
            <a:r>
              <a:rPr lang="it-IT" altLang="it-IT" sz="3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19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ella passata stagione per la prima volta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è dovuto riscontrare un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ensibile calo dei visitatori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causato dalla drastica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iduzione delle gare e quindi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elle classifiche pubblicate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86527"/>
      </p:ext>
    </p:extLst>
  </p:cSld>
  <p:clrMapOvr>
    <a:masterClrMapping/>
  </p:clrMapOvr>
  <p:transition advTm="9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1"/>
          <p:cNvSpPr>
            <a:spLocks noChangeArrowheads="1"/>
          </p:cNvSpPr>
          <p:nvPr/>
        </p:nvSpPr>
        <p:spPr bwMode="auto">
          <a:xfrm>
            <a:off x="1952566" y="1741884"/>
            <a:ext cx="8460000" cy="4716000"/>
          </a:xfrm>
          <a:prstGeom prst="rect">
            <a:avLst/>
          </a:prstGeom>
          <a:solidFill>
            <a:schemeClr val="tx2">
              <a:lumMod val="75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2536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2014</a:t>
            </a: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2131200" y="5236369"/>
            <a:ext cx="1080000" cy="70485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0066FF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149200" y="4755356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36.057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394414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2015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3283200" y="4682729"/>
            <a:ext cx="1080000" cy="125849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300291" y="4177903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64.319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551888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2016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4454845" y="4013597"/>
            <a:ext cx="1080000" cy="1927622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445736" y="3527822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98.395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705416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590800" y="3508772"/>
            <a:ext cx="1080000" cy="2432447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FF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5537476" y="300871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124.155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875174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6758842" y="2971800"/>
            <a:ext cx="1080000" cy="2969419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684048" y="2488406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3300918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+78.38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443352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+52.97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5601205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+26.18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6775787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+22.07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851908" y="966788"/>
            <a:ext cx="64524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600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visitatori </a:t>
            </a:r>
            <a:r>
              <a:rPr lang="it-IT" altLang="it-IT" sz="3600" i="1" u="sng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annuali 2014-2020</a:t>
            </a:r>
            <a:endParaRPr lang="it-IT" altLang="it-IT" sz="3600" i="1" u="sng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7920000" y="2573249"/>
            <a:ext cx="1080000" cy="3366000"/>
          </a:xfrm>
          <a:prstGeom prst="rect">
            <a:avLst/>
          </a:prstGeom>
          <a:gradFill flip="none"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7846098" y="2145506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8034216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7928813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+13.38</a:t>
            </a:r>
            <a:endParaRPr lang="it-IT" altLang="it-IT" sz="21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67985"/>
            <a:ext cx="10058400" cy="791529"/>
          </a:xfrm>
          <a:prstGeom prst="rect">
            <a:avLst/>
          </a:prstGeom>
        </p:spPr>
      </p:pic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082989" y="3552570"/>
            <a:ext cx="1080000" cy="2390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9213306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9025189" y="3148134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122.135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9107904" y="540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-28.92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102149"/>
      </p:ext>
    </p:extLst>
  </p:cSld>
  <p:clrMapOvr>
    <a:masterClrMapping/>
  </p:clrMapOvr>
  <p:transition spd="med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2" grpId="0"/>
      <p:bldP spid="24" grpId="0"/>
      <p:bldP spid="23" grpId="0"/>
      <p:bldP spid="30" grpId="0" animBg="1"/>
      <p:bldP spid="31" grpId="0"/>
      <p:bldP spid="32" grpId="0"/>
      <p:bldP spid="33" grpId="0"/>
      <p:bldP spid="28" grpId="0" animBg="1"/>
      <p:bldP spid="29" grpId="0"/>
      <p:bldP spid="34" grpId="0"/>
      <p:bldP spid="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6"/>
          <p:cNvSpPr txBox="1">
            <a:spLocks noChangeArrowheads="1"/>
          </p:cNvSpPr>
          <p:nvPr/>
        </p:nvSpPr>
        <p:spPr bwMode="auto">
          <a:xfrm>
            <a:off x="2155467" y="1321991"/>
            <a:ext cx="75123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Confronto accessi mensili 2019-2020</a:t>
            </a:r>
            <a:endParaRPr lang="it-IT" altLang="it-IT" sz="32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34" y="2571750"/>
            <a:ext cx="9430450" cy="3744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200" y="167985"/>
            <a:ext cx="10058400" cy="79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000">
        <p:cut/>
      </p:transition>
    </mc:Choice>
    <mc:Fallback xmlns="">
      <p:transition advTm="1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241893" y="1659732"/>
            <a:ext cx="607730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Nonostante questo calo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totale degli accessi al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31.12.2020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 raggiunto la quota di</a:t>
            </a:r>
            <a:endParaRPr lang="it-IT" altLang="it-IT" sz="4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5070195" y="4658408"/>
            <a:ext cx="2700000" cy="944165"/>
          </a:xfrm>
          <a:prstGeom prst="foldedCorner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186362" y="4747022"/>
            <a:ext cx="2424062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768.456</a:t>
            </a:r>
            <a:endParaRPr lang="it-IT" altLang="it-IT" sz="45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6798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7965640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1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717690"/>
      </p:ext>
    </p:extLst>
  </p:cSld>
  <p:clrMapOvr>
    <a:masterClrMapping/>
  </p:clrMapOvr>
  <p:transition spd="med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674</Words>
  <Application>Microsoft Office PowerPoint</Application>
  <PresentationFormat>Widescreen</PresentationFormat>
  <Paragraphs>196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24</vt:i4>
      </vt:variant>
    </vt:vector>
  </HeadingPairs>
  <TitlesOfParts>
    <vt:vector size="36" baseType="lpstr">
      <vt:lpstr>Arial</vt:lpstr>
      <vt:lpstr>Arial Rounded MT Bold</vt:lpstr>
      <vt:lpstr>Calibri</vt:lpstr>
      <vt:lpstr>Century Gothic</vt:lpstr>
      <vt:lpstr>Impact</vt:lpstr>
      <vt:lpstr>Lucida Sans Unicode</vt:lpstr>
      <vt:lpstr>Segoe Print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</cp:revision>
  <dcterms:created xsi:type="dcterms:W3CDTF">2020-02-08T06:14:58Z</dcterms:created>
  <dcterms:modified xsi:type="dcterms:W3CDTF">2021-02-06T15:12:29Z</dcterms:modified>
</cp:coreProperties>
</file>