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2"/>
  </p:notesMasterIdLst>
  <p:sldIdLst>
    <p:sldId id="353" r:id="rId3"/>
    <p:sldId id="354" r:id="rId4"/>
    <p:sldId id="355" r:id="rId5"/>
    <p:sldId id="357" r:id="rId6"/>
    <p:sldId id="358" r:id="rId7"/>
    <p:sldId id="359" r:id="rId8"/>
    <p:sldId id="360" r:id="rId9"/>
    <p:sldId id="369" r:id="rId10"/>
    <p:sldId id="267" r:id="rId11"/>
    <p:sldId id="268" r:id="rId12"/>
    <p:sldId id="272" r:id="rId13"/>
    <p:sldId id="273" r:id="rId14"/>
    <p:sldId id="274" r:id="rId15"/>
    <p:sldId id="361" r:id="rId16"/>
    <p:sldId id="276" r:id="rId17"/>
    <p:sldId id="278" r:id="rId18"/>
    <p:sldId id="362" r:id="rId19"/>
    <p:sldId id="363" r:id="rId20"/>
    <p:sldId id="281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2" autoAdjust="0"/>
    <p:restoredTop sz="92998" autoAdjust="0"/>
  </p:normalViewPr>
  <p:slideViewPr>
    <p:cSldViewPr snapToGrid="0">
      <p:cViewPr varScale="1">
        <p:scale>
          <a:sx n="65" d="100"/>
          <a:sy n="65" d="100"/>
        </p:scale>
        <p:origin x="6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07/02/2022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0DA76C-E4DB-464B-A3DD-1B0D5AD4FE40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6077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692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146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10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35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738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1839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465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17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602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8419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9098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3980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699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5568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518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121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583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2/7/2022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6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6.jpeg"/><Relationship Id="rId3" Type="http://schemas.openxmlformats.org/officeDocument/2006/relationships/image" Target="../media/image10.jpeg"/><Relationship Id="rId7" Type="http://schemas.openxmlformats.org/officeDocument/2006/relationships/image" Target="../media/image11.png"/><Relationship Id="rId12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.png"/><Relationship Id="rId11" Type="http://schemas.openxmlformats.org/officeDocument/2006/relationships/image" Target="../media/image14.jpeg"/><Relationship Id="rId5" Type="http://schemas.openxmlformats.org/officeDocument/2006/relationships/image" Target="../media/image7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jpg"/><Relationship Id="rId11" Type="http://schemas.openxmlformats.org/officeDocument/2006/relationships/image" Target="../media/image27.png"/><Relationship Id="rId5" Type="http://schemas.openxmlformats.org/officeDocument/2006/relationships/image" Target="../media/image21.jpeg"/><Relationship Id="rId10" Type="http://schemas.openxmlformats.org/officeDocument/2006/relationships/image" Target="../media/image26.jpg"/><Relationship Id="rId4" Type="http://schemas.openxmlformats.org/officeDocument/2006/relationships/image" Target="../media/image3.png"/><Relationship Id="rId9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2.jpeg"/><Relationship Id="rId11" Type="http://schemas.openxmlformats.org/officeDocument/2006/relationships/image" Target="../media/image2.pn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jpg"/><Relationship Id="rId5" Type="http://schemas.openxmlformats.org/officeDocument/2006/relationships/image" Target="../media/image40.jp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537251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065417" y="5393037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Parte 1</a:t>
            </a:r>
            <a:endParaRPr lang="it-IT" altLang="it-IT" sz="405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237741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7" name="Text Box 9"/>
          <p:cNvSpPr txBox="1">
            <a:spLocks noChangeArrowheads="1"/>
          </p:cNvSpPr>
          <p:nvPr/>
        </p:nvSpPr>
        <p:spPr bwMode="auto">
          <a:xfrm>
            <a:off x="2001507" y="526244"/>
            <a:ext cx="807945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Ordinaria 2022</a:t>
            </a:r>
            <a:endParaRPr lang="it-IT" altLang="it-IT" sz="48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8" name="Text Box 10"/>
          <p:cNvSpPr txBox="1">
            <a:spLocks noChangeArrowheads="1"/>
          </p:cNvSpPr>
          <p:nvPr/>
        </p:nvSpPr>
        <p:spPr bwMode="auto">
          <a:xfrm>
            <a:off x="4993860" y="2294406"/>
            <a:ext cx="2180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it-IT" altLang="it-IT" sz="4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’attività</a:t>
            </a:r>
            <a:endParaRPr lang="it-IT" alt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9" name="Text Box 11"/>
          <p:cNvSpPr txBox="1">
            <a:spLocks noChangeArrowheads="1"/>
          </p:cNvSpPr>
          <p:nvPr/>
        </p:nvSpPr>
        <p:spPr bwMode="auto">
          <a:xfrm>
            <a:off x="4429066" y="3104031"/>
            <a:ext cx="33314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statistiche</a:t>
            </a:r>
          </a:p>
        </p:txBody>
      </p:sp>
      <p:sp>
        <p:nvSpPr>
          <p:cNvPr id="171020" name="Text Box 12"/>
          <p:cNvSpPr txBox="1">
            <a:spLocks noChangeArrowheads="1"/>
          </p:cNvSpPr>
          <p:nvPr/>
        </p:nvSpPr>
        <p:spPr bwMode="auto">
          <a:xfrm>
            <a:off x="4370087" y="3913656"/>
            <a:ext cx="34099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classifiche</a:t>
            </a:r>
          </a:p>
        </p:txBody>
      </p:sp>
      <p:sp>
        <p:nvSpPr>
          <p:cNvPr id="171021" name="Text Box 13"/>
          <p:cNvSpPr txBox="1">
            <a:spLocks noChangeArrowheads="1"/>
          </p:cNvSpPr>
          <p:nvPr/>
        </p:nvSpPr>
        <p:spPr bwMode="auto">
          <a:xfrm>
            <a:off x="4030338" y="4723281"/>
            <a:ext cx="39498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altro ancora</a:t>
            </a:r>
          </a:p>
        </p:txBody>
      </p:sp>
      <p:sp>
        <p:nvSpPr>
          <p:cNvPr id="171025" name="Text Box 17"/>
          <p:cNvSpPr txBox="1">
            <a:spLocks noChangeArrowheads="1"/>
          </p:cNvSpPr>
          <p:nvPr/>
        </p:nvSpPr>
        <p:spPr bwMode="auto">
          <a:xfrm>
            <a:off x="3871216" y="5534653"/>
            <a:ext cx="430585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buona visione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" name="AutoShape 2" descr="Risultati immagini per emot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7788" y="2340000"/>
            <a:ext cx="2056737" cy="18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406191"/>
      </p:ext>
    </p:extLst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75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7" grpId="0"/>
      <p:bldP spid="171018" grpId="0" autoUpdateAnimBg="0"/>
      <p:bldP spid="171018" grpId="1"/>
      <p:bldP spid="171019" grpId="0" autoUpdateAnimBg="0"/>
      <p:bldP spid="171019" grpId="1"/>
      <p:bldP spid="171020" grpId="0" autoUpdateAnimBg="0"/>
      <p:bldP spid="171020" grpId="1"/>
      <p:bldP spid="171021" grpId="0" autoUpdateAnimBg="0"/>
      <p:bldP spid="171021" grpId="1"/>
      <p:bldP spid="1710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08422" y="431001"/>
            <a:ext cx="78596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tabLst>
                <a:tab pos="3771900" algn="l"/>
              </a:tabLst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ringraziarvi </a:t>
            </a:r>
            <a:endParaRPr lang="it-IT" altLang="it-IT" sz="4400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vostra partecipazione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diamo il benvenuto…</a:t>
            </a:r>
            <a:endParaRPr lang="it-IT" altLang="it-IT" sz="4400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809861" y="5361518"/>
            <a:ext cx="48286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…sperando di non </a:t>
            </a:r>
          </a:p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annoiarvi troppo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196" y="2605328"/>
            <a:ext cx="4220164" cy="22005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218768"/>
      </p:ext>
    </p:extLst>
  </p:cSld>
  <p:clrMapOvr>
    <a:masterClrMapping/>
  </p:clrMapOvr>
  <p:transition spd="med"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7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Text Box 2"/>
          <p:cNvSpPr txBox="1">
            <a:spLocks noChangeArrowheads="1"/>
          </p:cNvSpPr>
          <p:nvPr/>
        </p:nvSpPr>
        <p:spPr bwMode="auto">
          <a:xfrm>
            <a:off x="4749247" y="6106150"/>
            <a:ext cx="26113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ED3FC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  <a:endParaRPr lang="it-IT" altLang="it-IT" sz="4050" i="1" dirty="0">
              <a:solidFill>
                <a:srgbClr val="ED3FC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405477" y="2729466"/>
            <a:ext cx="3347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139" y="3494982"/>
            <a:ext cx="1932000" cy="25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  <p:sp>
        <p:nvSpPr>
          <p:cNvPr id="11" name="Text Box 30"/>
          <p:cNvSpPr txBox="1">
            <a:spLocks noChangeArrowheads="1"/>
          </p:cNvSpPr>
          <p:nvPr/>
        </p:nvSpPr>
        <p:spPr bwMode="auto">
          <a:xfrm>
            <a:off x="3367432" y="1444653"/>
            <a:ext cx="551009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seguito dell’assemblea elettiva </a:t>
            </a:r>
          </a:p>
          <a:p>
            <a:pPr algn="ctr" defTabSz="457200">
              <a:defRPr/>
            </a:pPr>
            <a:r>
              <a:rPr lang="it-IT" altLang="it-IT" sz="24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 10.06.2021 il Consiglio Direttivo</a:t>
            </a:r>
          </a:p>
          <a:p>
            <a:pPr algn="ctr" defTabSz="457200">
              <a:defRPr/>
            </a:pPr>
            <a:r>
              <a:rPr lang="it-IT" altLang="it-IT" sz="24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24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isulta così composto:</a:t>
            </a:r>
            <a:endParaRPr lang="it-IT" altLang="it-IT" sz="2400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823376" y="665347"/>
            <a:ext cx="442627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</a:t>
            </a: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Direttivo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982676"/>
      </p:ext>
    </p:extLst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8" grpId="0"/>
      <p:bldP spid="5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71" name="Text Box 19"/>
          <p:cNvSpPr txBox="1">
            <a:spLocks noChangeArrowheads="1"/>
          </p:cNvSpPr>
          <p:nvPr/>
        </p:nvSpPr>
        <p:spPr bwMode="auto">
          <a:xfrm>
            <a:off x="2434337" y="1872000"/>
            <a:ext cx="234628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Mauro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56" name="Text Box 4"/>
          <p:cNvSpPr txBox="1">
            <a:spLocks noChangeArrowheads="1"/>
          </p:cNvSpPr>
          <p:nvPr/>
        </p:nvSpPr>
        <p:spPr bwMode="auto">
          <a:xfrm>
            <a:off x="2311200" y="2412000"/>
            <a:ext cx="26356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  <a:cs typeface="Lucida Sans Unicode" panose="020B0602030504020204" pitchFamily="34" charset="0"/>
              </a:rPr>
              <a:t>Vice-Presidente</a:t>
            </a:r>
          </a:p>
        </p:txBody>
      </p:sp>
      <p:sp>
        <p:nvSpPr>
          <p:cNvPr id="228375" name="Text Box 23"/>
          <p:cNvSpPr txBox="1">
            <a:spLocks noChangeArrowheads="1"/>
          </p:cNvSpPr>
          <p:nvPr/>
        </p:nvSpPr>
        <p:spPr bwMode="auto">
          <a:xfrm>
            <a:off x="2311200" y="3060000"/>
            <a:ext cx="22858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58" name="Text Box 6"/>
          <p:cNvSpPr txBox="1">
            <a:spLocks noChangeArrowheads="1"/>
          </p:cNvSpPr>
          <p:nvPr/>
        </p:nvSpPr>
        <p:spPr bwMode="auto">
          <a:xfrm>
            <a:off x="2311200" y="3600000"/>
            <a:ext cx="32031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Segretario-Cassiere</a:t>
            </a:r>
          </a:p>
        </p:txBody>
      </p:sp>
      <p:pic>
        <p:nvPicPr>
          <p:cNvPr id="228359" name="Picture 7" descr="CostaDari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5364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8376" name="Text Box 24"/>
          <p:cNvSpPr txBox="1">
            <a:spLocks noChangeArrowheads="1"/>
          </p:cNvSpPr>
          <p:nvPr/>
        </p:nvSpPr>
        <p:spPr bwMode="auto">
          <a:xfrm>
            <a:off x="2311200" y="4284000"/>
            <a:ext cx="26143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2311200" y="4824000"/>
            <a:ext cx="409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Respons</a:t>
            </a:r>
            <a:r>
              <a:rPr lang="it-IT" altLang="it-IT" sz="2400" b="1" i="1" dirty="0" smtClean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apparecchiature</a:t>
            </a:r>
            <a:endParaRPr lang="it-IT" altLang="it-IT" sz="2400" b="1" i="1" dirty="0">
              <a:solidFill>
                <a:srgbClr val="00B0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sp>
        <p:nvSpPr>
          <p:cNvPr id="228377" name="Text Box 25"/>
          <p:cNvSpPr txBox="1">
            <a:spLocks noChangeArrowheads="1"/>
          </p:cNvSpPr>
          <p:nvPr/>
        </p:nvSpPr>
        <p:spPr bwMode="auto">
          <a:xfrm>
            <a:off x="2311200" y="5436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8362" name="Text Box 10"/>
          <p:cNvSpPr txBox="1">
            <a:spLocks noChangeArrowheads="1"/>
          </p:cNvSpPr>
          <p:nvPr/>
        </p:nvSpPr>
        <p:spPr bwMode="auto">
          <a:xfrm>
            <a:off x="2311200" y="5976000"/>
            <a:ext cx="27767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Apparecchiature</a:t>
            </a:r>
          </a:p>
        </p:txBody>
      </p:sp>
      <p:pic>
        <p:nvPicPr>
          <p:cNvPr id="17" name="Picture 17" descr="SantiMauro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80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3361944" y="795337"/>
            <a:ext cx="537762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onsiglieri e </a:t>
            </a: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incarichi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265590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8" name="Immagine 17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1440000" y="42048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4" name="Text Box 19"/>
          <p:cNvSpPr txBox="1">
            <a:spLocks noChangeArrowheads="1"/>
          </p:cNvSpPr>
          <p:nvPr/>
        </p:nvSpPr>
        <p:spPr bwMode="auto">
          <a:xfrm>
            <a:off x="7408800" y="1872000"/>
            <a:ext cx="2847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7408800" y="2412000"/>
            <a:ext cx="45817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rapporti zona Vipiteno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7408800" y="3060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Testa Daniele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408800" y="3600000"/>
            <a:ext cx="44678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rapporti zona Merano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29" name="Immagine 28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6540092" y="4176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0" name="Text Box 24"/>
          <p:cNvSpPr txBox="1">
            <a:spLocks noChangeArrowheads="1"/>
          </p:cNvSpPr>
          <p:nvPr/>
        </p:nvSpPr>
        <p:spPr bwMode="auto">
          <a:xfrm>
            <a:off x="7407289" y="4248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7408800" y="4824000"/>
            <a:ext cx="158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</a:p>
        </p:txBody>
      </p:sp>
      <p:pic>
        <p:nvPicPr>
          <p:cNvPr id="32" name="Picture 11" descr="ZanellatiAdeno"/>
          <p:cNvPicPr>
            <a:picLocks noChangeAspect="1" noChangeArrowheads="1"/>
          </p:cNvPicPr>
          <p:nvPr/>
        </p:nvPicPr>
        <p:blipFill>
          <a:blip r:embed="rId9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200" y="5364000"/>
            <a:ext cx="852488" cy="108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25"/>
          <p:cNvSpPr txBox="1">
            <a:spLocks noChangeArrowheads="1"/>
          </p:cNvSpPr>
          <p:nvPr/>
        </p:nvSpPr>
        <p:spPr bwMode="auto">
          <a:xfrm>
            <a:off x="7408800" y="5436000"/>
            <a:ext cx="26860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34" name="Text Box 10"/>
          <p:cNvSpPr txBox="1">
            <a:spLocks noChangeArrowheads="1"/>
          </p:cNvSpPr>
          <p:nvPr/>
        </p:nvSpPr>
        <p:spPr bwMode="auto">
          <a:xfrm>
            <a:off x="7408800" y="5976000"/>
            <a:ext cx="4842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</a:t>
            </a:r>
            <a:r>
              <a:rPr lang="it-IT" altLang="it-IT" sz="2400" b="1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Serv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Hockey-Pallamano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2988000"/>
            <a:ext cx="85396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180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2988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00587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 advTm="23000">
        <p15:prstTrans prst="peelOff" invX="1"/>
      </p:transition>
    </mc:Choice>
    <mc:Fallback xmlns="">
      <p:transition spd="med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53" presetClass="exit" presetSubtype="32" fill="hold" grpId="1" nodeType="after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8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8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500"/>
                            </p:stCondLst>
                            <p:childTnLst>
                              <p:par>
                                <p:cTn id="7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8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8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5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71" grpId="0"/>
      <p:bldP spid="228356" grpId="0"/>
      <p:bldP spid="228375" grpId="0"/>
      <p:bldP spid="228358" grpId="0"/>
      <p:bldP spid="228376" grpId="0"/>
      <p:bldP spid="228360" grpId="0"/>
      <p:bldP spid="228377" grpId="0"/>
      <p:bldP spid="228362" grpId="0"/>
      <p:bldP spid="22" grpId="0"/>
      <p:bldP spid="22" grpId="1"/>
      <p:bldP spid="24" grpId="0"/>
      <p:bldP spid="25" grpId="0"/>
      <p:bldP spid="27" grpId="0"/>
      <p:bldP spid="28" grpId="0"/>
      <p:bldP spid="30" grpId="0"/>
      <p:bldP spid="31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2729001" y="992873"/>
            <a:ext cx="672568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Revisori </a:t>
            </a:r>
            <a:r>
              <a:rPr lang="it-IT" altLang="it-IT" sz="28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</a:t>
            </a:r>
            <a:r>
              <a:rPr lang="it-IT" altLang="it-IT" sz="28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Fondo Comune</a:t>
            </a:r>
          </a:p>
          <a:p>
            <a:pPr algn="ctr" defTabSz="457200">
              <a:defRPr/>
            </a:pPr>
            <a:r>
              <a:rPr lang="it-IT" altLang="it-IT" sz="28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sono stati riconfermati </a:t>
            </a:r>
          </a:p>
          <a:p>
            <a:pPr algn="ctr" defTabSz="457200">
              <a:defRPr/>
            </a:pPr>
            <a:r>
              <a:rPr lang="it-IT" altLang="it-IT" sz="28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stessi del precedente quadriennio:</a:t>
            </a:r>
          </a:p>
          <a:p>
            <a:pPr algn="ctr" defTabSz="457200">
              <a:defRPr/>
            </a:pPr>
            <a:endParaRPr lang="it-IT" altLang="it-IT" sz="3200" i="1" u="sng" dirty="0" smtClean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5304235" y="2436695"/>
            <a:ext cx="16014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4032647" y="4434056"/>
            <a:ext cx="131414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Membro</a:t>
            </a:r>
          </a:p>
        </p:txBody>
      </p:sp>
      <p:sp>
        <p:nvSpPr>
          <p:cNvPr id="233482" name="Text Box 10"/>
          <p:cNvSpPr txBox="1">
            <a:spLocks noChangeArrowheads="1"/>
          </p:cNvSpPr>
          <p:nvPr/>
        </p:nvSpPr>
        <p:spPr bwMode="auto">
          <a:xfrm>
            <a:off x="6743701" y="4435200"/>
            <a:ext cx="124681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Membro</a:t>
            </a: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5016103" y="3927018"/>
            <a:ext cx="23249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Alfredo </a:t>
            </a:r>
            <a:r>
              <a:rPr lang="it-IT" altLang="it-IT" sz="21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4" name="Text Box 12"/>
          <p:cNvSpPr txBox="1">
            <a:spLocks noChangeArrowheads="1"/>
          </p:cNvSpPr>
          <p:nvPr/>
        </p:nvSpPr>
        <p:spPr bwMode="auto">
          <a:xfrm>
            <a:off x="3611166" y="6120000"/>
            <a:ext cx="225254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Roberto </a:t>
            </a:r>
            <a:r>
              <a:rPr lang="it-IT" altLang="it-IT" sz="21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6204348" y="6120000"/>
            <a:ext cx="230543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Sergio Miggiano</a:t>
            </a: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968000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887570"/>
            <a:ext cx="816765" cy="102875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968000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9789" y="118939"/>
            <a:ext cx="1298364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624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">
        <p15:prstTrans prst="peelOff" invX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0" grpId="0"/>
      <p:bldP spid="233481" grpId="0"/>
      <p:bldP spid="233482" grpId="0"/>
      <p:bldP spid="233483" grpId="0"/>
      <p:bldP spid="233483" grpId="1"/>
      <p:bldP spid="233484" grpId="0"/>
      <p:bldP spid="2334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1819803" y="1595426"/>
            <a:ext cx="834048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della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stagione il  Consiglio Direttivo</a:t>
            </a:r>
            <a:endParaRPr lang="it-IT" altLang="it-IT" sz="28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riunito regolarmente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prendendo in esame </a:t>
            </a:r>
            <a:endParaRPr lang="it-IT" altLang="it-IT" sz="2800" i="1" dirty="0" smtClean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varie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problematiche </a:t>
            </a:r>
            <a:r>
              <a:rPr lang="it-IT" altLang="it-IT" sz="2800" i="1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</a:t>
            </a: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vita associativa.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verbali sono consultabili alla sezione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Area riservata/Comunicazioni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 nostro sito.</a:t>
            </a:r>
            <a:endParaRPr lang="it-IT" altLang="it-IT" sz="2800" i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6035318" y="3344095"/>
            <a:ext cx="18473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8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2881819" y="962977"/>
            <a:ext cx="63378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elibere del Consiglio Direttivo</a:t>
            </a:r>
            <a:endParaRPr lang="it-IT" altLang="it-IT" sz="3200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3048000" y="4475009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 le varie delibere ci preme sottolineare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 anche  per quest’anno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 stato deliberato l’acquisto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nuove apparecchiature</a:t>
            </a:r>
          </a:p>
        </p:txBody>
      </p:sp>
    </p:spTree>
    <p:extLst>
      <p:ext uri="{BB962C8B-B14F-4D97-AF65-F5344CB8AC3E}">
        <p14:creationId xmlns:p14="http://schemas.microsoft.com/office/powerpoint/2010/main" val="3178802951"/>
      </p:ext>
    </p:extLst>
  </p:cSld>
  <p:clrMapOvr>
    <a:masterClrMapping/>
  </p:clrMapOvr>
  <p:transition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998917" y="162350"/>
            <a:ext cx="421083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Eccole qui elencate: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600000" y="864000"/>
            <a:ext cx="571053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 Cronometri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Microgate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ReiPro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531" y="4598065"/>
            <a:ext cx="2989262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3600000" y="1270800"/>
            <a:ext cx="430662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Fotocellula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PR1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947" y="4389695"/>
            <a:ext cx="1906929" cy="1800000"/>
          </a:xfrm>
          <a:prstGeom prst="rect">
            <a:avLst/>
          </a:prstGeom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4742" y="4359167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3600000" y="1677600"/>
            <a:ext cx="345549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Startbeep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6"/>
          <p:cNvSpPr txBox="1">
            <a:spLocks noChangeArrowheads="1"/>
          </p:cNvSpPr>
          <p:nvPr/>
        </p:nvSpPr>
        <p:spPr bwMode="auto">
          <a:xfrm>
            <a:off x="3600000" y="2084400"/>
            <a:ext cx="511819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-"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 Sincronizzatore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MT1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815" y="4374480"/>
            <a:ext cx="1365979" cy="1800000"/>
          </a:xfrm>
          <a:prstGeom prst="rect">
            <a:avLst/>
          </a:prstGeom>
        </p:spPr>
      </p:pic>
      <p:sp>
        <p:nvSpPr>
          <p:cNvPr id="30" name="Text Box 12"/>
          <p:cNvSpPr txBox="1">
            <a:spLocks noChangeArrowheads="1"/>
          </p:cNvSpPr>
          <p:nvPr/>
        </p:nvSpPr>
        <p:spPr bwMode="auto">
          <a:xfrm>
            <a:off x="3600000" y="2491200"/>
            <a:ext cx="492243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100 Transponder MYLAPS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1" name="Immagin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175" y="4394622"/>
            <a:ext cx="1764000" cy="17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3600000" y="2934000"/>
            <a:ext cx="434913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  2 Cuffie + amplificatori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009" y="4425306"/>
            <a:ext cx="3714750" cy="1695450"/>
          </a:xfrm>
          <a:prstGeom prst="rect">
            <a:avLst/>
          </a:prstGeom>
        </p:spPr>
      </p:pic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3549200" y="3365800"/>
            <a:ext cx="514301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  </a:t>
            </a:r>
            <a:r>
              <a:rPr lang="it-IT" altLang="it-IT" sz="27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Notebook HP + Stampanti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03600" y="4420279"/>
            <a:ext cx="2369827" cy="172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32428"/>
      </p:ext>
    </p:extLst>
  </p:cSld>
  <p:clrMapOvr>
    <a:masterClrMapping/>
  </p:clrMapOvr>
  <p:transition spd="slow" advTm="2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5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5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4000"/>
                            </p:stCondLst>
                            <p:childTnLst>
                              <p:par>
                                <p:cTn id="86" presetID="5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02" presetID="5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24" grpId="0"/>
      <p:bldP spid="27" grpId="0"/>
      <p:bldP spid="29" grpId="0"/>
      <p:bldP spid="30" grpId="0"/>
      <p:bldP spid="32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1687152" y="173142"/>
            <a:ext cx="897707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  ora l’inventario delle principali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che possiamo mettere in campo: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62" name="Text Box 6"/>
          <p:cNvSpPr txBox="1">
            <a:spLocks noChangeArrowheads="1"/>
          </p:cNvSpPr>
          <p:nvPr/>
        </p:nvSpPr>
        <p:spPr bwMode="auto">
          <a:xfrm>
            <a:off x="1921465" y="5354241"/>
            <a:ext cx="825501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tratta indubbiamente di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 invidiabile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parco apparecchiature che a livello nazionale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 colloca fra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più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fornite Associazioni  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67" name="Text Box 11"/>
          <p:cNvSpPr txBox="1">
            <a:spLocks noChangeArrowheads="1"/>
          </p:cNvSpPr>
          <p:nvPr/>
        </p:nvSpPr>
        <p:spPr bwMode="auto">
          <a:xfrm>
            <a:off x="3524250" y="1440000"/>
            <a:ext cx="556402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scriventi</a:t>
            </a:r>
          </a:p>
        </p:txBody>
      </p:sp>
      <p:sp>
        <p:nvSpPr>
          <p:cNvPr id="377868" name="Text Box 12"/>
          <p:cNvSpPr txBox="1">
            <a:spLocks noChangeArrowheads="1"/>
          </p:cNvSpPr>
          <p:nvPr/>
        </p:nvSpPr>
        <p:spPr bwMode="auto">
          <a:xfrm>
            <a:off x="3524250" y="1843200"/>
            <a:ext cx="57488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 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Scriventini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similari)</a:t>
            </a:r>
          </a:p>
        </p:txBody>
      </p:sp>
      <p:sp>
        <p:nvSpPr>
          <p:cNvPr id="377869" name="Text Box 13"/>
          <p:cNvSpPr txBox="1">
            <a:spLocks noChangeArrowheads="1"/>
          </p:cNvSpPr>
          <p:nvPr/>
        </p:nvSpPr>
        <p:spPr bwMode="auto">
          <a:xfrm>
            <a:off x="3524250" y="2250000"/>
            <a:ext cx="75561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75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Tabelloni  fra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numerici, grafici e video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3528000" y="2653200"/>
            <a:ext cx="43255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Orologi di partenza</a:t>
            </a:r>
          </a:p>
        </p:txBody>
      </p:sp>
      <p:sp>
        <p:nvSpPr>
          <p:cNvPr id="377871" name="Text Box 15"/>
          <p:cNvSpPr txBox="1">
            <a:spLocks noChangeArrowheads="1"/>
          </p:cNvSpPr>
          <p:nvPr/>
        </p:nvSpPr>
        <p:spPr bwMode="auto">
          <a:xfrm>
            <a:off x="3492000" y="3060000"/>
            <a:ext cx="295863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Fotocellule</a:t>
            </a:r>
          </a:p>
        </p:txBody>
      </p:sp>
      <p:sp>
        <p:nvSpPr>
          <p:cNvPr id="377872" name="Text Box 16"/>
          <p:cNvSpPr txBox="1">
            <a:spLocks noChangeArrowheads="1"/>
          </p:cNvSpPr>
          <p:nvPr/>
        </p:nvSpPr>
        <p:spPr bwMode="auto">
          <a:xfrm>
            <a:off x="3492000" y="3463200"/>
            <a:ext cx="29290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Cancelletti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3"/>
            <a:ext cx="1622351" cy="999822"/>
          </a:xfrm>
          <a:prstGeom prst="rect">
            <a:avLst/>
          </a:prstGeom>
        </p:spPr>
      </p:pic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3492000" y="3866400"/>
            <a:ext cx="4010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fotofinish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3492000" y="4269600"/>
            <a:ext cx="45391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transponder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492000" y="4672800"/>
            <a:ext cx="53679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piastre per nuoto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022112"/>
      </p:ext>
    </p:extLst>
  </p:cSld>
  <p:clrMapOvr>
    <a:masterClrMapping/>
  </p:clrMapOvr>
  <p:transition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5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7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9" grpId="0"/>
      <p:bldP spid="377862" grpId="0"/>
      <p:bldP spid="377867" grpId="0"/>
      <p:bldP spid="377868" grpId="0"/>
      <p:bldP spid="377869" grpId="0"/>
      <p:bldP spid="377870" grpId="0"/>
      <p:bldP spid="377871" grpId="0"/>
      <p:bldP spid="377872" grpId="0"/>
      <p:bldP spid="16" grpId="0"/>
      <p:bldP spid="17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2540064" y="1850636"/>
            <a:ext cx="708450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uesta dotazione di primissimo ordine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ci consente di far fronte  a qualsiasi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richiesta di cronometraggio, sia locale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da parte di  altre Associazioni,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quando non dalla stessa Federazione.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3322894" y="5301660"/>
            <a:ext cx="582364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ogni caso cercando  di offrire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il massimo della qualità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6" name="Immagin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59177"/>
      </p:ext>
    </p:extLst>
  </p:cSld>
  <p:clrMapOvr>
    <a:masterClrMapping/>
  </p:clrMapOvr>
  <p:transition advTm="1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2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3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50"/>
                            </p:stCondLst>
                            <p:childTnLst>
                              <p:par>
                                <p:cTn id="126" presetID="53" presetClass="entr" presetSubtype="16" repeatCount="3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Text Box 2"/>
          <p:cNvSpPr txBox="1">
            <a:spLocks noChangeArrowheads="1"/>
          </p:cNvSpPr>
          <p:nvPr/>
        </p:nvSpPr>
        <p:spPr bwMode="auto">
          <a:xfrm>
            <a:off x="3001206" y="1279726"/>
            <a:ext cx="623722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Viste le apparecchiature</a:t>
            </a:r>
            <a:endParaRPr lang="it-IT" altLang="it-IT" sz="4000" i="1" dirty="0">
              <a:solidFill>
                <a:srgbClr val="15FF1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ndiamo a scoprire</a:t>
            </a:r>
            <a:endParaRPr lang="it-IT" altLang="it-IT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cronometristi che</a:t>
            </a:r>
          </a:p>
          <a:p>
            <a:pPr algn="ctr" defTabSz="457200"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dovranno usare</a:t>
            </a:r>
          </a:p>
          <a:p>
            <a:pPr algn="ctr" defTabSz="457200"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ui vari campi di gara:</a:t>
            </a:r>
            <a:endParaRPr lang="it-IT" altLang="it-IT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4000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4800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98167"/>
      </p:ext>
    </p:extLst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3612531" y="641981"/>
            <a:ext cx="491455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</a:t>
            </a:r>
            <a:r>
              <a:rPr lang="it-IT" altLang="it-IT" sz="3200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Associazione </a:t>
            </a:r>
            <a:endParaRPr lang="it-IT" altLang="it-IT" sz="3200" i="1" u="sng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gran completo</a:t>
            </a:r>
            <a:endParaRPr lang="it-IT" altLang="it-IT" sz="3200" i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400000" y="2700000"/>
            <a:ext cx="1914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Ufficiali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6" name="Text Box 8"/>
          <p:cNvSpPr txBox="1">
            <a:spLocks noChangeArrowheads="1"/>
          </p:cNvSpPr>
          <p:nvPr/>
        </p:nvSpPr>
        <p:spPr bwMode="auto">
          <a:xfrm>
            <a:off x="5400000" y="3960000"/>
            <a:ext cx="26420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Benemeriti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9" name="Text Box 11"/>
          <p:cNvSpPr txBox="1">
            <a:spLocks noChangeArrowheads="1"/>
          </p:cNvSpPr>
          <p:nvPr/>
        </p:nvSpPr>
        <p:spPr bwMode="auto">
          <a:xfrm>
            <a:off x="5400000" y="5220000"/>
            <a:ext cx="15293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Allievi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Rectangle 101"/>
          <p:cNvSpPr>
            <a:spLocks noChangeAspect="1" noChangeArrowheads="1"/>
          </p:cNvSpPr>
          <p:nvPr/>
        </p:nvSpPr>
        <p:spPr bwMode="auto">
          <a:xfrm>
            <a:off x="4231282" y="2592489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4103985" y="2721939"/>
            <a:ext cx="1007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109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5" name="Rectangle 101"/>
          <p:cNvSpPr>
            <a:spLocks noChangeAspect="1" noChangeArrowheads="1"/>
          </p:cNvSpPr>
          <p:nvPr/>
        </p:nvSpPr>
        <p:spPr bwMode="auto">
          <a:xfrm>
            <a:off x="4230000" y="385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324273" y="3974534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44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Rectangle 101"/>
          <p:cNvSpPr>
            <a:spLocks noChangeAspect="1" noChangeArrowheads="1"/>
          </p:cNvSpPr>
          <p:nvPr/>
        </p:nvSpPr>
        <p:spPr bwMode="auto">
          <a:xfrm>
            <a:off x="4230000" y="511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307485" y="5229170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1</a:t>
            </a:r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4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112658"/>
      </p:ext>
    </p:extLst>
  </p:cSld>
  <p:clrMapOvr>
    <a:masterClrMapping/>
  </p:clrMapOvr>
  <p:transition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2" grpId="0"/>
      <p:bldP spid="350216" grpId="0"/>
      <p:bldP spid="350219" grpId="0"/>
      <p:bldP spid="11" grpId="0" animBg="1"/>
      <p:bldP spid="2" grpId="0"/>
      <p:bldP spid="15" grpId="0" animBg="1"/>
      <p:bldP spid="16" grpId="0"/>
      <p:bldP spid="17" grpId="0" animBg="1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479577" y="7073"/>
            <a:ext cx="7292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totale 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l’Associazione può 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quindi </a:t>
            </a:r>
            <a:endParaRPr lang="it-IT" altLang="it-IT" sz="3200" i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attualmente contare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</a:t>
            </a:r>
          </a:p>
        </p:txBody>
      </p:sp>
      <p:pic>
        <p:nvPicPr>
          <p:cNvPr id="391171" name="Picture 3" descr="in 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706" y="5759908"/>
            <a:ext cx="1349308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1378853" y="2827195"/>
            <a:ext cx="93783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consultando gli archivi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scopriamo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ben</a:t>
            </a:r>
            <a:endParaRPr lang="it-IT" altLang="it-IT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584713" y="1049229"/>
            <a:ext cx="10502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135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167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849399" y="1629209"/>
            <a:ext cx="64170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in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attività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  ufficiali, Benemeriti e allievi</a:t>
            </a:r>
            <a:endParaRPr lang="it-IT" altLang="it-IT" sz="3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552741" y="3417312"/>
            <a:ext cx="1103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610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593311" y="4027885"/>
            <a:ext cx="896251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hanno almeno 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 una  volta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tenuto in mano un cronometro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FICr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altoatesina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50939"/>
      </p:ext>
    </p:extLst>
  </p:cSld>
  <p:clrMapOvr>
    <a:masterClrMapping/>
  </p:clrMapOvr>
  <p:transition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85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0753"/>
                            </p:stCondLst>
                            <p:childTnLst>
                              <p:par>
                                <p:cTn id="29" presetID="53" presetClass="entr" presetSubtype="16" repeatCount="3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2503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7985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91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391172" grpId="0"/>
      <p:bldP spid="5" grpId="0"/>
      <p:bldP spid="6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8" name="WordArt 54"/>
          <p:cNvSpPr>
            <a:spLocks noChangeArrowheads="1" noChangeShapeType="1" noTextEdit="1"/>
          </p:cNvSpPr>
          <p:nvPr/>
        </p:nvSpPr>
        <p:spPr bwMode="auto">
          <a:xfrm>
            <a:off x="4962526" y="107157"/>
            <a:ext cx="2213372" cy="83701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7028"/>
              </a:avLst>
            </a:prstTxWarp>
          </a:bodyPr>
          <a:lstStyle/>
          <a:p>
            <a:pPr algn="ctr" defTabSz="457200"/>
            <a:r>
              <a:rPr lang="it-IT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NEW ENTRY</a:t>
            </a: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3132653" y="1397348"/>
            <a:ext cx="5625964" cy="3000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della passata stagione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stato tenuto un corso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Allievi Cronometristi,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razie al quale la nostra famiglia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è aumentata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unità.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4447953" y="4398169"/>
            <a:ext cx="341753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loro conoscenza</a:t>
            </a:r>
            <a:endParaRPr lang="it-IT" altLang="it-IT" sz="13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1" name="Immagin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00" y="1440000"/>
            <a:ext cx="2325597" cy="2941200"/>
          </a:xfrm>
          <a:prstGeom prst="rect">
            <a:avLst/>
          </a:prstGeom>
        </p:spPr>
      </p:pic>
      <p:sp>
        <p:nvSpPr>
          <p:cNvPr id="13" name="Text Box 43"/>
          <p:cNvSpPr txBox="1">
            <a:spLocks noChangeArrowheads="1"/>
          </p:cNvSpPr>
          <p:nvPr/>
        </p:nvSpPr>
        <p:spPr bwMode="auto">
          <a:xfrm>
            <a:off x="4466930" y="4773400"/>
            <a:ext cx="313925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 </a:t>
            </a: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Bonis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Douglas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00" y="1440000"/>
            <a:ext cx="2325600" cy="2941200"/>
          </a:xfrm>
          <a:prstGeom prst="rect">
            <a:avLst/>
          </a:prstGeom>
        </p:spPr>
      </p:pic>
      <p:sp>
        <p:nvSpPr>
          <p:cNvPr id="17" name="Text Box 43"/>
          <p:cNvSpPr txBox="1">
            <a:spLocks noChangeArrowheads="1"/>
          </p:cNvSpPr>
          <p:nvPr/>
        </p:nvSpPr>
        <p:spPr bwMode="auto">
          <a:xfrm>
            <a:off x="4619330" y="4773600"/>
            <a:ext cx="284565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Huber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Christian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00" y="1440000"/>
            <a:ext cx="2325600" cy="2941200"/>
          </a:xfrm>
          <a:prstGeom prst="rect">
            <a:avLst/>
          </a:prstGeom>
        </p:spPr>
      </p:pic>
      <p:sp>
        <p:nvSpPr>
          <p:cNvPr id="20" name="Text Box 43"/>
          <p:cNvSpPr txBox="1">
            <a:spLocks noChangeArrowheads="1"/>
          </p:cNvSpPr>
          <p:nvPr/>
        </p:nvSpPr>
        <p:spPr bwMode="auto">
          <a:xfrm>
            <a:off x="4474020" y="4773600"/>
            <a:ext cx="309956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Leonardelli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Elena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00" y="1440000"/>
            <a:ext cx="2325600" cy="2941200"/>
          </a:xfrm>
          <a:prstGeom prst="rect">
            <a:avLst/>
          </a:prstGeom>
        </p:spPr>
      </p:pic>
      <p:sp>
        <p:nvSpPr>
          <p:cNvPr id="22" name="Text Box 43"/>
          <p:cNvSpPr txBox="1">
            <a:spLocks noChangeArrowheads="1"/>
          </p:cNvSpPr>
          <p:nvPr/>
        </p:nvSpPr>
        <p:spPr bwMode="auto">
          <a:xfrm>
            <a:off x="4711480" y="4773600"/>
            <a:ext cx="263751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Pecorari Paolo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00" y="1440000"/>
            <a:ext cx="2325600" cy="2941200"/>
          </a:xfrm>
          <a:prstGeom prst="rect">
            <a:avLst/>
          </a:prstGeom>
        </p:spPr>
      </p:pic>
      <p:sp>
        <p:nvSpPr>
          <p:cNvPr id="24" name="Text Box 43"/>
          <p:cNvSpPr txBox="1">
            <a:spLocks noChangeArrowheads="1"/>
          </p:cNvSpPr>
          <p:nvPr/>
        </p:nvSpPr>
        <p:spPr bwMode="auto">
          <a:xfrm>
            <a:off x="4140870" y="4773600"/>
            <a:ext cx="384938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Sicignano Giuseppina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800" y="1440000"/>
            <a:ext cx="2325600" cy="2941200"/>
          </a:xfrm>
          <a:prstGeom prst="rect">
            <a:avLst/>
          </a:prstGeom>
        </p:spPr>
      </p:pic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4612245" y="4773600"/>
            <a:ext cx="278313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Soppelsa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Sonia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803" y="1239441"/>
            <a:ext cx="2469356" cy="1160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Box 45"/>
          <p:cNvSpPr txBox="1">
            <a:spLocks noChangeArrowheads="1"/>
          </p:cNvSpPr>
          <p:nvPr/>
        </p:nvSpPr>
        <p:spPr bwMode="auto">
          <a:xfrm>
            <a:off x="3254872" y="2907506"/>
            <a:ext cx="53337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diamo il benvenuto,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un auspicio:</a:t>
            </a:r>
          </a:p>
        </p:txBody>
      </p: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3443083" y="3230995"/>
            <a:ext cx="5436681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limitatevi a segnare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usate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  <a:r>
              <a:rPr lang="it-IT" altLang="it-IT" sz="2700" i="1" dirty="0">
                <a:solidFill>
                  <a:prstClr val="black">
                    <a:lumMod val="7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</a:t>
            </a:r>
            <a:r>
              <a:rPr lang="it-IT" altLang="it-IT" sz="27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segnare la vostra impronta!</a:t>
            </a:r>
            <a:endParaRPr lang="it-IT" altLang="it-IT" sz="27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0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2000">
        <p:blinds dir="vert"/>
      </p:transition>
    </mc:Choice>
    <mc:Fallback xmlns="">
      <p:transition spd="slow" advTm="3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300"/>
                            </p:stCondLst>
                            <p:childTnLst>
                              <p:par>
                                <p:cTn id="22" presetID="2" presetClass="exit" presetSubtype="4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80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50"/>
                            </p:stCondLst>
                            <p:childTnLst>
                              <p:par>
                                <p:cTn id="59" presetID="2" presetClass="exit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300"/>
                            </p:stCondLst>
                            <p:childTnLst>
                              <p:par>
                                <p:cTn id="77" presetID="2" presetClass="exit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550"/>
                            </p:stCondLst>
                            <p:childTnLst>
                              <p:par>
                                <p:cTn id="95" presetID="2" presetClass="exit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8800"/>
                            </p:stCondLst>
                            <p:childTnLst>
                              <p:par>
                                <p:cTn id="113" presetID="2" presetClass="exit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1050"/>
                            </p:stCondLst>
                            <p:childTnLst>
                              <p:par>
                                <p:cTn id="131" presetID="53" presetClass="exit" presetSubtype="32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xit" presetSubtype="32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3300"/>
                            </p:stCondLst>
                            <p:childTnLst>
                              <p:par>
                                <p:cTn id="151" presetID="53" presetClass="exit" presetSubtype="32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7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8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9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9" grpId="1"/>
      <p:bldP spid="10" grpId="0"/>
      <p:bldP spid="10" grpId="1"/>
      <p:bldP spid="13" grpId="0"/>
      <p:bldP spid="13" grpId="1"/>
      <p:bldP spid="17" grpId="0"/>
      <p:bldP spid="17" grpId="1"/>
      <p:bldP spid="20" grpId="0"/>
      <p:bldP spid="20" grpId="1"/>
      <p:bldP spid="22" grpId="0"/>
      <p:bldP spid="22" grpId="1"/>
      <p:bldP spid="24" grpId="0"/>
      <p:bldP spid="24" grpId="1"/>
      <p:bldP spid="26" grpId="0"/>
      <p:bldP spid="26" grpId="1"/>
      <p:bldP spid="28" grpId="0"/>
      <p:bldP spid="28" grpId="1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Text Box 2"/>
          <p:cNvSpPr txBox="1">
            <a:spLocks noChangeArrowheads="1"/>
          </p:cNvSpPr>
          <p:nvPr/>
        </p:nvSpPr>
        <p:spPr bwMode="auto">
          <a:xfrm>
            <a:off x="2882179" y="1527488"/>
            <a:ext cx="63897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adesso </a:t>
            </a:r>
            <a:r>
              <a:rPr lang="it-IT" altLang="it-IT" sz="4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parliamo </a:t>
            </a: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282285"/>
            <a:ext cx="10058400" cy="79152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99223" y="2393944"/>
            <a:ext cx="74167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5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www.crono.bolzano.it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68953" y="3422425"/>
            <a:ext cx="467243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voce ufficiale di</a:t>
            </a:r>
            <a:endParaRPr lang="it-IT" altLang="it-IT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987" y="4239538"/>
            <a:ext cx="3810532" cy="238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7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1180497" y="1673335"/>
            <a:ext cx="9530686" cy="383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 vedremo,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perdura il trend negativo dei visitatori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dovuto agli effetti deleteri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il </a:t>
            </a:r>
            <a:r>
              <a:rPr lang="it-IT" altLang="it-IT" sz="3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19  ha prodotto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sulla disputa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gare, le cui classifiche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vengono da noi pubblicate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350555" y="1088303"/>
            <a:ext cx="730924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effetti-killer del </a:t>
            </a:r>
            <a:r>
              <a:rPr lang="it-IT" altLang="it-IT" sz="40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19</a:t>
            </a:r>
            <a:endParaRPr lang="it-IT" altLang="it-IT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2686527"/>
      </p:ext>
    </p:extLst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1"/>
          <p:cNvSpPr>
            <a:spLocks noChangeArrowheads="1"/>
          </p:cNvSpPr>
          <p:nvPr/>
        </p:nvSpPr>
        <p:spPr bwMode="auto">
          <a:xfrm>
            <a:off x="1196914" y="682423"/>
            <a:ext cx="9900000" cy="4320000"/>
          </a:xfrm>
          <a:prstGeom prst="rect">
            <a:avLst/>
          </a:prstGeom>
          <a:solidFill>
            <a:schemeClr val="tx2">
              <a:lumMod val="75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656000" y="449855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2014</a:t>
            </a: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1548000" y="3809353"/>
            <a:ext cx="1080000" cy="704850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0066FF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1562021" y="3342918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36.057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808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2015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2700000" y="3263659"/>
            <a:ext cx="1080000" cy="125849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705491" y="2830361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64.319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960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2016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3852000" y="2588179"/>
            <a:ext cx="1080000" cy="1927622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3858555" y="2136338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98.395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5112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004000" y="2090389"/>
            <a:ext cx="1080000" cy="2432447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FF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4915376" y="1647752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124.155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6264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6156000" y="1552731"/>
            <a:ext cx="1080000" cy="2969419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F585DB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6028626" y="1106173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2662447" y="414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+78.38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3797604" y="414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+52.97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4982753" y="414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+26.18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6111190" y="414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+22.07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3199568" y="12289"/>
            <a:ext cx="57571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u="sng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visitatori </a:t>
            </a:r>
            <a:r>
              <a:rPr lang="it-IT" altLang="it-IT" i="1" u="sng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annuali 2014-2021</a:t>
            </a:r>
            <a:endParaRPr lang="it-IT" altLang="it-IT" i="1" u="sng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7308000" y="1145556"/>
            <a:ext cx="1080000" cy="3366000"/>
          </a:xfrm>
          <a:prstGeom prst="rect">
            <a:avLst/>
          </a:prstGeom>
          <a:gradFill flip="none"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7245283" y="707123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7416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7270588" y="414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+13.38</a:t>
            </a:r>
            <a:endParaRPr lang="it-IT" altLang="it-IT" sz="21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8460000" y="2111412"/>
            <a:ext cx="1080000" cy="23904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8568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Text Box 12"/>
          <p:cNvSpPr txBox="1">
            <a:spLocks noChangeArrowheads="1"/>
          </p:cNvSpPr>
          <p:nvPr/>
        </p:nvSpPr>
        <p:spPr bwMode="auto">
          <a:xfrm>
            <a:off x="8360559" y="1680295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122.135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" name="Text Box 10"/>
          <p:cNvSpPr txBox="1">
            <a:spLocks noChangeArrowheads="1"/>
          </p:cNvSpPr>
          <p:nvPr/>
        </p:nvSpPr>
        <p:spPr bwMode="auto">
          <a:xfrm>
            <a:off x="8465031" y="4140000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-28.92</a:t>
            </a:r>
            <a:endParaRPr lang="it-IT" altLang="it-IT" sz="2100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8"/>
          <p:cNvSpPr>
            <a:spLocks noChangeArrowheads="1"/>
          </p:cNvSpPr>
          <p:nvPr/>
        </p:nvSpPr>
        <p:spPr bwMode="auto">
          <a:xfrm>
            <a:off x="9612000" y="2357959"/>
            <a:ext cx="1080000" cy="216000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9500815" y="1945912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102.996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9720000" y="450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10"/>
          <p:cNvSpPr txBox="1">
            <a:spLocks noChangeArrowheads="1"/>
          </p:cNvSpPr>
          <p:nvPr/>
        </p:nvSpPr>
        <p:spPr bwMode="auto">
          <a:xfrm>
            <a:off x="9623868" y="4135638"/>
            <a:ext cx="10005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-15.67</a:t>
            </a:r>
            <a:endParaRPr lang="it-IT" altLang="it-IT" sz="2100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1609676" y="4657163"/>
            <a:ext cx="9057351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Solo nell’ultimo anno abbiamo avuto una emorragia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oltre 20.000 visitatori rispetto al 2020, già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pesantemente in deficit rispetto al 2019</a:t>
            </a:r>
          </a:p>
        </p:txBody>
      </p:sp>
    </p:spTree>
    <p:extLst>
      <p:ext uri="{BB962C8B-B14F-4D97-AF65-F5344CB8AC3E}">
        <p14:creationId xmlns:p14="http://schemas.microsoft.com/office/powerpoint/2010/main" val="460225704"/>
      </p:ext>
    </p:extLst>
  </p:cSld>
  <p:clrMapOvr>
    <a:masterClrMapping/>
  </p:clrMapOvr>
  <p:transition spd="med"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500"/>
                            </p:stCondLst>
                            <p:childTnLst>
                              <p:par>
                                <p:cTn id="14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2" grpId="0"/>
      <p:bldP spid="24" grpId="0"/>
      <p:bldP spid="23" grpId="0"/>
      <p:bldP spid="30" grpId="0" animBg="1"/>
      <p:bldP spid="31" grpId="0"/>
      <p:bldP spid="32" grpId="0"/>
      <p:bldP spid="33" grpId="0"/>
      <p:bldP spid="28" grpId="0" animBg="1"/>
      <p:bldP spid="29" grpId="0"/>
      <p:bldP spid="34" grpId="0"/>
      <p:bldP spid="35" grpId="0"/>
      <p:bldP spid="37" grpId="0" animBg="1"/>
      <p:bldP spid="38" grpId="0"/>
      <p:bldP spid="39" grpId="0"/>
      <p:bldP spid="40" grpId="0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106"/>
          <p:cNvSpPr txBox="1">
            <a:spLocks noChangeArrowheads="1"/>
          </p:cNvSpPr>
          <p:nvPr/>
        </p:nvSpPr>
        <p:spPr bwMode="auto">
          <a:xfrm>
            <a:off x="2155467" y="118838"/>
            <a:ext cx="75123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Confronto accessi mensili 2020-2021</a:t>
            </a:r>
            <a:endParaRPr lang="it-IT" altLang="it-IT" sz="32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069" y="843969"/>
            <a:ext cx="10012077" cy="3960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94700" y="4962090"/>
            <a:ext cx="1028730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Dal crollo verticale di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ennaio e Febbraio si è passati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un certo miglioramento negli altri mesi  (eccetto Luglio)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miglioramento  molto più accentuato 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 Dicembre.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Vediamo in Gennaio cosa succederà</a:t>
            </a:r>
          </a:p>
        </p:txBody>
      </p:sp>
    </p:spTree>
    <p:extLst>
      <p:ext uri="{BB962C8B-B14F-4D97-AF65-F5344CB8AC3E}">
        <p14:creationId xmlns:p14="http://schemas.microsoft.com/office/powerpoint/2010/main" val="251266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0000">
        <p:cut/>
      </p:transition>
    </mc:Choice>
    <mc:Fallback xmlns="">
      <p:transition advTm="10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241893" y="1659732"/>
            <a:ext cx="6077305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Nonostante tutto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totale degli accessi al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31.12.2021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 raggiunto quota</a:t>
            </a:r>
            <a:endParaRPr lang="it-IT" altLang="it-IT" sz="4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5070195" y="4658408"/>
            <a:ext cx="2700000" cy="944165"/>
          </a:xfrm>
          <a:prstGeom prst="foldedCorner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186362" y="4747022"/>
            <a:ext cx="2424062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871.452</a:t>
            </a:r>
            <a:endParaRPr lang="it-IT" altLang="it-IT" sz="45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6798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687" y="5318793"/>
            <a:ext cx="866896" cy="1066282"/>
          </a:xfrm>
          <a:prstGeom prst="rect">
            <a:avLst/>
          </a:prstGeom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8550068" y="6237107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1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717690"/>
      </p:ext>
    </p:extLst>
  </p:cSld>
  <p:clrMapOvr>
    <a:masterClrMapping/>
  </p:clrMapOvr>
  <p:transition spd="med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12798</TotalTime>
  <Words>642</Words>
  <Application>Microsoft Office PowerPoint</Application>
  <PresentationFormat>Widescreen</PresentationFormat>
  <Paragraphs>184</Paragraphs>
  <Slides>19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19</vt:i4>
      </vt:variant>
    </vt:vector>
  </HeadingPairs>
  <TitlesOfParts>
    <vt:vector size="31" baseType="lpstr">
      <vt:lpstr>Arial</vt:lpstr>
      <vt:lpstr>Arial Rounded MT Bold</vt:lpstr>
      <vt:lpstr>Calibri</vt:lpstr>
      <vt:lpstr>Century Gothic</vt:lpstr>
      <vt:lpstr>Impact</vt:lpstr>
      <vt:lpstr>Lucida Sans Unicode</vt:lpstr>
      <vt:lpstr>Segoe Print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175</cp:revision>
  <dcterms:created xsi:type="dcterms:W3CDTF">2020-02-08T06:14:58Z</dcterms:created>
  <dcterms:modified xsi:type="dcterms:W3CDTF">2022-02-07T08:23:16Z</dcterms:modified>
</cp:coreProperties>
</file>